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352" r:id="rId3"/>
    <p:sldId id="353" r:id="rId4"/>
    <p:sldId id="343" r:id="rId5"/>
    <p:sldId id="366" r:id="rId6"/>
    <p:sldId id="367" r:id="rId7"/>
    <p:sldId id="361" r:id="rId8"/>
    <p:sldId id="507" r:id="rId9"/>
    <p:sldId id="552" r:id="rId10"/>
    <p:sldId id="553" r:id="rId11"/>
    <p:sldId id="554" r:id="rId12"/>
    <p:sldId id="555" r:id="rId13"/>
    <p:sldId id="556" r:id="rId14"/>
    <p:sldId id="369" r:id="rId15"/>
    <p:sldId id="562" r:id="rId16"/>
    <p:sldId id="382" r:id="rId17"/>
    <p:sldId id="557" r:id="rId18"/>
    <p:sldId id="558" r:id="rId19"/>
    <p:sldId id="559" r:id="rId20"/>
    <p:sldId id="560" r:id="rId21"/>
    <p:sldId id="56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09E144-4DE8-42A6-9524-60967A511D05}" type="datetimeFigureOut">
              <a:rPr lang="en-IN" smtClean="0"/>
              <a:t>17-06-2018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1136E-29B1-4133-90D3-4AA54A8FABB1}" type="slidenum">
              <a:rPr lang="en-IN" smtClean="0"/>
              <a:t>‹#›</a:t>
            </a:fld>
            <a:endParaRPr lang="en-IN"/>
          </a:p>
        </p:txBody>
      </p:sp>
    </p:spTree>
    <p:extLst>
      <p:ext uri="{BB962C8B-B14F-4D97-AF65-F5344CB8AC3E}">
        <p14:creationId xmlns:p14="http://schemas.microsoft.com/office/powerpoint/2010/main" val="3363939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1FC90F6F-E305-415C-B9E3-8B85B55B9C0E}" type="slidenum">
              <a:rPr lang="en-US" sz="1800" kern="0" smtClean="0">
                <a:solidFill>
                  <a:sysClr val="windowText" lastClr="000000"/>
                </a:solidFill>
              </a:rPr>
              <a:pPr defTabSz="914400">
                <a:defRPr/>
              </a:pPr>
              <a:t>4</a:t>
            </a:fld>
            <a:endParaRPr lang="en-US" sz="1800" kern="0" dirty="0">
              <a:solidFill>
                <a:sysClr val="windowText" lastClr="000000"/>
              </a:solidFill>
            </a:endParaRPr>
          </a:p>
        </p:txBody>
      </p:sp>
    </p:spTree>
    <p:extLst>
      <p:ext uri="{BB962C8B-B14F-4D97-AF65-F5344CB8AC3E}">
        <p14:creationId xmlns:p14="http://schemas.microsoft.com/office/powerpoint/2010/main" val="931280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Cortana Intelligence Suite delivers an end-to-end platform with integrated and comprehensive set of tools and services to help you build intelligent applications that let you easily take advantage of Advanced Intelligence.</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First Cortana Intelligence Suite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etc.).  Think ETL (Extract, Transform, Load) in the cloud. Event hub does the same for IoT type ingestion of data that streams in from lots of end points.</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data brought in then can be persisted in flexible big data storage services like Data Lake and Azure SQL DW.</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You can then use a wide range of analytics services from Azure ML to Azure HDInsight to Azure Stream Analytics to analyze the data that are stored in the big data storage.  This means you can create analytics services and models specific to your business need (say real time demand forecasting).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 as well as via integrations with 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a:t>
            </a:r>
          </a:p>
        </p:txBody>
      </p:sp>
      <p:sp>
        <p:nvSpPr>
          <p:cNvPr id="4" name="Slide Number Placeholder 3"/>
          <p:cNvSpPr>
            <a:spLocks noGrp="1"/>
          </p:cNvSpPr>
          <p:nvPr>
            <p:ph type="sldNum" sz="quarter" idx="10"/>
          </p:nvPr>
        </p:nvSpPr>
        <p:spPr/>
        <p:txBody>
          <a:bodyPr/>
          <a:lstStyle/>
          <a:p>
            <a:fld id="{A7178F21-7BB5-4F00-9D27-A734FECBAC34}" type="slidenum">
              <a:rPr lang="en-US" smtClean="0"/>
              <a:t>7</a:t>
            </a:fld>
            <a:endParaRPr lang="en-US" dirty="0"/>
          </a:p>
        </p:txBody>
      </p:sp>
    </p:spTree>
    <p:extLst>
      <p:ext uri="{BB962C8B-B14F-4D97-AF65-F5344CB8AC3E}">
        <p14:creationId xmlns:p14="http://schemas.microsoft.com/office/powerpoint/2010/main" val="331077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Lessons learnt:</a:t>
            </a:r>
            <a:r>
              <a:rPr lang="en-US" dirty="0"/>
              <a:t> release internally early.</a:t>
            </a:r>
          </a:p>
          <a:p>
            <a:r>
              <a:rPr lang="en-US" b="1" dirty="0"/>
              <a:t>2 weeks of investigation</a:t>
            </a:r>
          </a:p>
          <a:p>
            <a:r>
              <a:rPr lang="en-US" dirty="0"/>
              <a:t>- Git repo created on  2/11 (only 9 months</a:t>
            </a:r>
            <a:r>
              <a:rPr lang="en-US" baseline="0" dirty="0"/>
              <a:t> ago)</a:t>
            </a:r>
          </a:p>
          <a:p>
            <a:pPr marL="0" indent="0">
              <a:buFontTx/>
              <a:buNone/>
            </a:pPr>
            <a:r>
              <a:rPr lang="en-US" dirty="0"/>
              <a:t>- First Azure related commit on 2/20</a:t>
            </a:r>
          </a:p>
          <a:p>
            <a:pPr marL="0" indent="0">
              <a:buFontTx/>
              <a:buNone/>
            </a:pPr>
            <a:r>
              <a:rPr lang="en-US" b="1" dirty="0"/>
              <a:t>3</a:t>
            </a:r>
            <a:r>
              <a:rPr lang="en-US" b="1" baseline="0" dirty="0"/>
              <a:t> months of dev</a:t>
            </a:r>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034151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Lessons learnt:</a:t>
            </a:r>
            <a:r>
              <a:rPr lang="en-US" dirty="0"/>
              <a:t> release internally early.</a:t>
            </a:r>
          </a:p>
          <a:p>
            <a:r>
              <a:rPr lang="en-US" b="1" dirty="0"/>
              <a:t>2 weeks of investigation</a:t>
            </a:r>
          </a:p>
          <a:p>
            <a:r>
              <a:rPr lang="en-US" dirty="0"/>
              <a:t>- Git repo created on  2/11 (only 9 months</a:t>
            </a:r>
            <a:r>
              <a:rPr lang="en-US" baseline="0" dirty="0"/>
              <a:t> ago)</a:t>
            </a:r>
          </a:p>
          <a:p>
            <a:pPr marL="0" indent="0">
              <a:buFontTx/>
              <a:buNone/>
            </a:pPr>
            <a:r>
              <a:rPr lang="en-US" dirty="0"/>
              <a:t>- First Azure related commit on 2/20</a:t>
            </a:r>
          </a:p>
          <a:p>
            <a:pPr marL="0" indent="0">
              <a:buFontTx/>
              <a:buNone/>
            </a:pPr>
            <a:r>
              <a:rPr lang="en-US" b="1" dirty="0"/>
              <a:t>3</a:t>
            </a:r>
            <a:r>
              <a:rPr lang="en-US" b="1" baseline="0" dirty="0"/>
              <a:t> months of dev</a:t>
            </a:r>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251735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Lessons learnt:</a:t>
            </a:r>
            <a:r>
              <a:rPr lang="en-US" dirty="0"/>
              <a:t> release internally early.</a:t>
            </a:r>
          </a:p>
          <a:p>
            <a:r>
              <a:rPr lang="en-US" b="1" dirty="0"/>
              <a:t>2 weeks of investigation</a:t>
            </a:r>
          </a:p>
          <a:p>
            <a:r>
              <a:rPr lang="en-US" dirty="0"/>
              <a:t>- Git repo created on  2/11 (only 9 months</a:t>
            </a:r>
            <a:r>
              <a:rPr lang="en-US" baseline="0" dirty="0"/>
              <a:t> ago)</a:t>
            </a:r>
          </a:p>
          <a:p>
            <a:pPr marL="0" indent="0">
              <a:buFontTx/>
              <a:buNone/>
            </a:pPr>
            <a:r>
              <a:rPr lang="en-US" dirty="0"/>
              <a:t>- First Azure related commit on 2/20</a:t>
            </a:r>
          </a:p>
          <a:p>
            <a:pPr marL="0" indent="0">
              <a:buFontTx/>
              <a:buNone/>
            </a:pPr>
            <a:r>
              <a:rPr lang="en-US" b="1" dirty="0"/>
              <a:t>3</a:t>
            </a:r>
            <a:r>
              <a:rPr lang="en-US" b="1" baseline="0" dirty="0"/>
              <a:t> months of dev</a:t>
            </a:r>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27968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Lessons learnt:</a:t>
            </a:r>
            <a:r>
              <a:rPr lang="en-US" dirty="0"/>
              <a:t> release internally early.</a:t>
            </a:r>
          </a:p>
          <a:p>
            <a:r>
              <a:rPr lang="en-US" b="1" dirty="0"/>
              <a:t>2 weeks of investigation</a:t>
            </a:r>
          </a:p>
          <a:p>
            <a:r>
              <a:rPr lang="en-US" dirty="0"/>
              <a:t>- Git repo created on  2/11 (only 9 months</a:t>
            </a:r>
            <a:r>
              <a:rPr lang="en-US" baseline="0" dirty="0"/>
              <a:t> ago)</a:t>
            </a:r>
          </a:p>
          <a:p>
            <a:pPr marL="0" indent="0">
              <a:buFontTx/>
              <a:buNone/>
            </a:pPr>
            <a:r>
              <a:rPr lang="en-US" dirty="0"/>
              <a:t>- First Azure related commit on 2/20</a:t>
            </a:r>
          </a:p>
          <a:p>
            <a:pPr marL="0" indent="0">
              <a:buFontTx/>
              <a:buNone/>
            </a:pPr>
            <a:r>
              <a:rPr lang="en-US" b="1" dirty="0"/>
              <a:t>3</a:t>
            </a:r>
            <a:r>
              <a:rPr lang="en-US" b="1" baseline="0" dirty="0"/>
              <a:t> months of dev</a:t>
            </a:r>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9226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Lessons learnt:</a:t>
            </a:r>
            <a:r>
              <a:rPr lang="en-US" dirty="0"/>
              <a:t> release internally early.</a:t>
            </a:r>
          </a:p>
          <a:p>
            <a:r>
              <a:rPr lang="en-US" b="1" dirty="0"/>
              <a:t>2 weeks of investigation</a:t>
            </a:r>
          </a:p>
          <a:p>
            <a:r>
              <a:rPr lang="en-US" dirty="0"/>
              <a:t>- Git repo created on  2/11 (only 9 months</a:t>
            </a:r>
            <a:r>
              <a:rPr lang="en-US" baseline="0" dirty="0"/>
              <a:t> ago)</a:t>
            </a:r>
          </a:p>
          <a:p>
            <a:pPr marL="0" indent="0">
              <a:buFontTx/>
              <a:buNone/>
            </a:pPr>
            <a:r>
              <a:rPr lang="en-US" dirty="0"/>
              <a:t>- First Azure related commit on 2/20</a:t>
            </a:r>
          </a:p>
          <a:p>
            <a:pPr marL="0" indent="0">
              <a:buFontTx/>
              <a:buNone/>
            </a:pPr>
            <a:r>
              <a:rPr lang="en-US" b="1" dirty="0"/>
              <a:t>3</a:t>
            </a:r>
            <a:r>
              <a:rPr lang="en-US" b="1" baseline="0" dirty="0"/>
              <a:t> months of dev</a:t>
            </a:r>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4149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Lessons learnt:</a:t>
            </a:r>
            <a:r>
              <a:rPr lang="en-US" dirty="0"/>
              <a:t> release internally early.</a:t>
            </a:r>
          </a:p>
          <a:p>
            <a:r>
              <a:rPr lang="en-US" b="1" dirty="0"/>
              <a:t>2 weeks of investigation</a:t>
            </a:r>
          </a:p>
          <a:p>
            <a:r>
              <a:rPr lang="en-US" dirty="0"/>
              <a:t>- Git repo created on  2/11 (only 9 months</a:t>
            </a:r>
            <a:r>
              <a:rPr lang="en-US" baseline="0" dirty="0"/>
              <a:t> ago)</a:t>
            </a:r>
          </a:p>
          <a:p>
            <a:pPr marL="0" indent="0">
              <a:buFontTx/>
              <a:buNone/>
            </a:pPr>
            <a:r>
              <a:rPr lang="en-US" dirty="0"/>
              <a:t>- First Azure related commit on 2/20</a:t>
            </a:r>
          </a:p>
          <a:p>
            <a:pPr marL="0" indent="0">
              <a:buFontTx/>
              <a:buNone/>
            </a:pPr>
            <a:r>
              <a:rPr lang="en-US" b="1" dirty="0"/>
              <a:t>3</a:t>
            </a:r>
            <a:r>
              <a:rPr lang="en-US" b="1" baseline="0" dirty="0"/>
              <a:t> months of dev</a:t>
            </a:r>
            <a:endParaRPr lang="en-US" b="1" dirty="0"/>
          </a:p>
        </p:txBody>
      </p:sp>
      <p:sp>
        <p:nvSpPr>
          <p:cNvPr id="4" name="Slide Number Placeholder 3"/>
          <p:cNvSpPr>
            <a:spLocks noGrp="1"/>
          </p:cNvSpPr>
          <p:nvPr>
            <p:ph type="sldNum" sz="quarter" idx="10"/>
          </p:nvPr>
        </p:nvSpPr>
        <p:spPr/>
        <p:txBody>
          <a:bodyPr/>
          <a:lstStyle/>
          <a:p>
            <a:fld id="{A7178F21-7BB5-4F00-9D27-A734FECBAC34}"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031223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EDC1-42AD-4E99-8967-615E9C902B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14877B-2DA3-4BDF-96A0-C3BA9BDCC6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1650695-1466-420D-BBDE-2816E1CD9AC7}"/>
              </a:ext>
            </a:extLst>
          </p:cNvPr>
          <p:cNvSpPr>
            <a:spLocks noGrp="1"/>
          </p:cNvSpPr>
          <p:nvPr>
            <p:ph type="dt" sz="half" idx="10"/>
          </p:nvPr>
        </p:nvSpPr>
        <p:spPr/>
        <p:txBody>
          <a:bodyPr/>
          <a:lstStyle/>
          <a:p>
            <a:fld id="{C9735FA5-0397-45B2-8119-CC5865FE6363}" type="datetimeFigureOut">
              <a:rPr lang="en-IN" smtClean="0"/>
              <a:t>17-06-2018</a:t>
            </a:fld>
            <a:endParaRPr lang="en-IN"/>
          </a:p>
        </p:txBody>
      </p:sp>
      <p:sp>
        <p:nvSpPr>
          <p:cNvPr id="5" name="Footer Placeholder 4">
            <a:extLst>
              <a:ext uri="{FF2B5EF4-FFF2-40B4-BE49-F238E27FC236}">
                <a16:creationId xmlns:a16="http://schemas.microsoft.com/office/drawing/2014/main" id="{0054738F-BF93-441B-A03C-4C29B6A97C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B1EB1D-5E81-46FC-894A-F43106FB595F}"/>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275817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565EF-7459-40B9-9F60-DF3ACFA164E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36E5C0-BEF4-41F0-A9AB-9160BC7452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BF9DF1-E2B9-486E-86EF-22CFD31245F8}"/>
              </a:ext>
            </a:extLst>
          </p:cNvPr>
          <p:cNvSpPr>
            <a:spLocks noGrp="1"/>
          </p:cNvSpPr>
          <p:nvPr>
            <p:ph type="dt" sz="half" idx="10"/>
          </p:nvPr>
        </p:nvSpPr>
        <p:spPr/>
        <p:txBody>
          <a:bodyPr/>
          <a:lstStyle/>
          <a:p>
            <a:fld id="{C9735FA5-0397-45B2-8119-CC5865FE6363}" type="datetimeFigureOut">
              <a:rPr lang="en-IN" smtClean="0"/>
              <a:t>17-06-2018</a:t>
            </a:fld>
            <a:endParaRPr lang="en-IN"/>
          </a:p>
        </p:txBody>
      </p:sp>
      <p:sp>
        <p:nvSpPr>
          <p:cNvPr id="5" name="Footer Placeholder 4">
            <a:extLst>
              <a:ext uri="{FF2B5EF4-FFF2-40B4-BE49-F238E27FC236}">
                <a16:creationId xmlns:a16="http://schemas.microsoft.com/office/drawing/2014/main" id="{B44E99A3-8F9D-427D-9B76-BD63257EE9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334393-5691-472B-ABBC-976191DAA21C}"/>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140335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6A3638-643B-4CEE-B358-BD59E545882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F80131-0000-41A8-BE67-52A93A0902A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17486C8-9710-40E7-B13F-F8CFDD6F18AE}"/>
              </a:ext>
            </a:extLst>
          </p:cNvPr>
          <p:cNvSpPr>
            <a:spLocks noGrp="1"/>
          </p:cNvSpPr>
          <p:nvPr>
            <p:ph type="dt" sz="half" idx="10"/>
          </p:nvPr>
        </p:nvSpPr>
        <p:spPr/>
        <p:txBody>
          <a:bodyPr/>
          <a:lstStyle/>
          <a:p>
            <a:fld id="{C9735FA5-0397-45B2-8119-CC5865FE6363}" type="datetimeFigureOut">
              <a:rPr lang="en-IN" smtClean="0"/>
              <a:t>17-06-2018</a:t>
            </a:fld>
            <a:endParaRPr lang="en-IN"/>
          </a:p>
        </p:txBody>
      </p:sp>
      <p:sp>
        <p:nvSpPr>
          <p:cNvPr id="5" name="Footer Placeholder 4">
            <a:extLst>
              <a:ext uri="{FF2B5EF4-FFF2-40B4-BE49-F238E27FC236}">
                <a16:creationId xmlns:a16="http://schemas.microsoft.com/office/drawing/2014/main" id="{A5E40A1A-A0CC-4E45-827E-BAAC884729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50ADC7-7CBF-4025-AB82-EB2E8983D5B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84987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with illustra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1" y="-16042"/>
            <a:ext cx="12191999" cy="6882065"/>
          </a:xfrm>
          <a:prstGeom prst="rect">
            <a:avLst/>
          </a:prstGeom>
        </p:spPr>
      </p:pic>
      <p:sp>
        <p:nvSpPr>
          <p:cNvPr id="6" name="Rectangle 5"/>
          <p:cNvSpPr/>
          <p:nvPr userDrawn="1"/>
        </p:nvSpPr>
        <p:spPr>
          <a:xfrm>
            <a:off x="0" y="0"/>
            <a:ext cx="12191999" cy="6874043"/>
          </a:xfrm>
          <a:prstGeom prst="rect">
            <a:avLst/>
          </a:prstGeom>
          <a:solidFill>
            <a:srgbClr val="00193E">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a:solidFill>
                <a:prstClr val="white"/>
              </a:solidFill>
            </a:endParaRP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8"/>
            <a:ext cx="1737792" cy="639069"/>
          </a:xfrm>
          <a:prstGeom prst="rect">
            <a:avLst/>
          </a:prstGeom>
        </p:spPr>
      </p:pic>
      <p:sp>
        <p:nvSpPr>
          <p:cNvPr id="5" name="Slide Number Placeholder 4"/>
          <p:cNvSpPr>
            <a:spLocks noGrp="1"/>
          </p:cNvSpPr>
          <p:nvPr>
            <p:ph type="sldNum" sz="quarter" idx="4"/>
          </p:nvPr>
        </p:nvSpPr>
        <p:spPr>
          <a:xfrm>
            <a:off x="11474548" y="6493776"/>
            <a:ext cx="717452" cy="364224"/>
          </a:xfrm>
          <a:prstGeom prst="rect">
            <a:avLst/>
          </a:prstGeom>
          <a:ln>
            <a:noFill/>
          </a:ln>
        </p:spPr>
        <p:txBody>
          <a:bodyPr vert="horz" lIns="91440" tIns="45720" rIns="91440" bIns="45720" rtlCol="0" anchor="ctr"/>
          <a:lstStyle>
            <a:lvl1pPr algn="r">
              <a:defRPr sz="980">
                <a:solidFill>
                  <a:schemeClr val="tx1">
                    <a:lumMod val="20000"/>
                    <a:lumOff val="80000"/>
                  </a:schemeClr>
                </a:solidFill>
              </a:defRPr>
            </a:lvl1pPr>
          </a:lstStyle>
          <a:p>
            <a:fld id="{4D6F5D09-9872-40F8-936F-956C9A8E6FCE}" type="slidenum">
              <a:rPr lang="en-IN" smtClean="0"/>
              <a:pPr/>
              <a:t>‹#›</a:t>
            </a:fld>
            <a:endParaRPr lang="en-IN" dirty="0"/>
          </a:p>
        </p:txBody>
      </p:sp>
    </p:spTree>
    <p:extLst>
      <p:ext uri="{BB962C8B-B14F-4D97-AF65-F5344CB8AC3E}">
        <p14:creationId xmlns:p14="http://schemas.microsoft.com/office/powerpoint/2010/main" val="414698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DF84-3E2B-4BEA-A36D-87B3292B95C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32A910-7279-4081-A095-8E05AE87CE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201F61-6967-4BD7-A15C-814F17C713DC}"/>
              </a:ext>
            </a:extLst>
          </p:cNvPr>
          <p:cNvSpPr>
            <a:spLocks noGrp="1"/>
          </p:cNvSpPr>
          <p:nvPr>
            <p:ph type="dt" sz="half" idx="10"/>
          </p:nvPr>
        </p:nvSpPr>
        <p:spPr/>
        <p:txBody>
          <a:bodyPr/>
          <a:lstStyle/>
          <a:p>
            <a:fld id="{C9735FA5-0397-45B2-8119-CC5865FE6363}" type="datetimeFigureOut">
              <a:rPr lang="en-IN" smtClean="0"/>
              <a:t>17-06-2018</a:t>
            </a:fld>
            <a:endParaRPr lang="en-IN"/>
          </a:p>
        </p:txBody>
      </p:sp>
      <p:sp>
        <p:nvSpPr>
          <p:cNvPr id="5" name="Footer Placeholder 4">
            <a:extLst>
              <a:ext uri="{FF2B5EF4-FFF2-40B4-BE49-F238E27FC236}">
                <a16:creationId xmlns:a16="http://schemas.microsoft.com/office/drawing/2014/main" id="{9D3DB1A2-B789-4CB0-A2F6-ACB506ABF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A2A440-F177-468A-97D5-F5198194844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15548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C38F1-C9C3-4559-A5CC-018CF839E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1BAB58D-6EF6-4511-901A-D1914DCF1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8B1F88-B913-4272-BA6F-9648D337E48D}"/>
              </a:ext>
            </a:extLst>
          </p:cNvPr>
          <p:cNvSpPr>
            <a:spLocks noGrp="1"/>
          </p:cNvSpPr>
          <p:nvPr>
            <p:ph type="dt" sz="half" idx="10"/>
          </p:nvPr>
        </p:nvSpPr>
        <p:spPr/>
        <p:txBody>
          <a:bodyPr/>
          <a:lstStyle/>
          <a:p>
            <a:fld id="{C9735FA5-0397-45B2-8119-CC5865FE6363}" type="datetimeFigureOut">
              <a:rPr lang="en-IN" smtClean="0"/>
              <a:t>17-06-2018</a:t>
            </a:fld>
            <a:endParaRPr lang="en-IN"/>
          </a:p>
        </p:txBody>
      </p:sp>
      <p:sp>
        <p:nvSpPr>
          <p:cNvPr id="5" name="Footer Placeholder 4">
            <a:extLst>
              <a:ext uri="{FF2B5EF4-FFF2-40B4-BE49-F238E27FC236}">
                <a16:creationId xmlns:a16="http://schemas.microsoft.com/office/drawing/2014/main" id="{7933CE70-1551-4096-8825-673A4DA544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1263228-ABA2-4A1C-B3D0-A8B2906DA9D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27866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D3F3-4633-4882-9B3A-D26BD896CF9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F9BAE4-593D-4322-8503-5DF141F69B8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7D4999-16DA-47FE-B7C6-300BAB716F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D2E137-239E-4192-8A44-DF231AE3167C}"/>
              </a:ext>
            </a:extLst>
          </p:cNvPr>
          <p:cNvSpPr>
            <a:spLocks noGrp="1"/>
          </p:cNvSpPr>
          <p:nvPr>
            <p:ph type="dt" sz="half" idx="10"/>
          </p:nvPr>
        </p:nvSpPr>
        <p:spPr/>
        <p:txBody>
          <a:bodyPr/>
          <a:lstStyle/>
          <a:p>
            <a:fld id="{C9735FA5-0397-45B2-8119-CC5865FE6363}" type="datetimeFigureOut">
              <a:rPr lang="en-IN" smtClean="0"/>
              <a:t>17-06-2018</a:t>
            </a:fld>
            <a:endParaRPr lang="en-IN"/>
          </a:p>
        </p:txBody>
      </p:sp>
      <p:sp>
        <p:nvSpPr>
          <p:cNvPr id="6" name="Footer Placeholder 5">
            <a:extLst>
              <a:ext uri="{FF2B5EF4-FFF2-40B4-BE49-F238E27FC236}">
                <a16:creationId xmlns:a16="http://schemas.microsoft.com/office/drawing/2014/main" id="{BF832F31-E8BD-4A87-A63F-0154AC5F2D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B028D3-71F1-43B2-8CF2-F2329D46280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023496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F5A28-6B74-4736-8CA5-BBF3AB7DB7C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0BE02B1-13CA-43D1-881E-C5ABB90417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3F42BF7-E18D-4BDE-8FF6-E0F9EF6F12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5DE8BE-483C-4FB5-8B6B-803DCE9584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48DFF97-001A-46EE-AAB0-3A38CF1C25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F770BC-17FB-4CC2-9A43-04476853BEAD}"/>
              </a:ext>
            </a:extLst>
          </p:cNvPr>
          <p:cNvSpPr>
            <a:spLocks noGrp="1"/>
          </p:cNvSpPr>
          <p:nvPr>
            <p:ph type="dt" sz="half" idx="10"/>
          </p:nvPr>
        </p:nvSpPr>
        <p:spPr/>
        <p:txBody>
          <a:bodyPr/>
          <a:lstStyle/>
          <a:p>
            <a:fld id="{C9735FA5-0397-45B2-8119-CC5865FE6363}" type="datetimeFigureOut">
              <a:rPr lang="en-IN" smtClean="0"/>
              <a:t>17-06-2018</a:t>
            </a:fld>
            <a:endParaRPr lang="en-IN"/>
          </a:p>
        </p:txBody>
      </p:sp>
      <p:sp>
        <p:nvSpPr>
          <p:cNvPr id="8" name="Footer Placeholder 7">
            <a:extLst>
              <a:ext uri="{FF2B5EF4-FFF2-40B4-BE49-F238E27FC236}">
                <a16:creationId xmlns:a16="http://schemas.microsoft.com/office/drawing/2014/main" id="{F31DF888-D8AE-4B8D-A98C-317C2E0FB31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5CB26FF-8C74-4D78-BB2D-8D4F1B182C7D}"/>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42383308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4C81-1B4C-4C24-B154-09B4A5450BD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15AE37-7501-4FFD-966A-284413989B05}"/>
              </a:ext>
            </a:extLst>
          </p:cNvPr>
          <p:cNvSpPr>
            <a:spLocks noGrp="1"/>
          </p:cNvSpPr>
          <p:nvPr>
            <p:ph type="dt" sz="half" idx="10"/>
          </p:nvPr>
        </p:nvSpPr>
        <p:spPr/>
        <p:txBody>
          <a:bodyPr/>
          <a:lstStyle/>
          <a:p>
            <a:fld id="{C9735FA5-0397-45B2-8119-CC5865FE6363}" type="datetimeFigureOut">
              <a:rPr lang="en-IN" smtClean="0"/>
              <a:t>17-06-2018</a:t>
            </a:fld>
            <a:endParaRPr lang="en-IN"/>
          </a:p>
        </p:txBody>
      </p:sp>
      <p:sp>
        <p:nvSpPr>
          <p:cNvPr id="4" name="Footer Placeholder 3">
            <a:extLst>
              <a:ext uri="{FF2B5EF4-FFF2-40B4-BE49-F238E27FC236}">
                <a16:creationId xmlns:a16="http://schemas.microsoft.com/office/drawing/2014/main" id="{37AFABE4-CD88-4DDF-A469-F25E9CF92F4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A0C93BF-B9C5-46C1-8822-2D806E2FECB6}"/>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3679626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6D8651-B569-4CFD-92BB-394D766E8AA4}"/>
              </a:ext>
            </a:extLst>
          </p:cNvPr>
          <p:cNvSpPr>
            <a:spLocks noGrp="1"/>
          </p:cNvSpPr>
          <p:nvPr>
            <p:ph type="dt" sz="half" idx="10"/>
          </p:nvPr>
        </p:nvSpPr>
        <p:spPr/>
        <p:txBody>
          <a:bodyPr/>
          <a:lstStyle/>
          <a:p>
            <a:fld id="{C9735FA5-0397-45B2-8119-CC5865FE6363}" type="datetimeFigureOut">
              <a:rPr lang="en-IN" smtClean="0"/>
              <a:t>17-06-2018</a:t>
            </a:fld>
            <a:endParaRPr lang="en-IN"/>
          </a:p>
        </p:txBody>
      </p:sp>
      <p:sp>
        <p:nvSpPr>
          <p:cNvPr id="3" name="Footer Placeholder 2">
            <a:extLst>
              <a:ext uri="{FF2B5EF4-FFF2-40B4-BE49-F238E27FC236}">
                <a16:creationId xmlns:a16="http://schemas.microsoft.com/office/drawing/2014/main" id="{01C5542D-63C2-4829-B574-2C857E2EA27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892746B-7A5D-47F5-92F2-838FAC95F4D7}"/>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2441837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6EA3-047C-4B4E-B46D-92B1FB9A9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7138F1D-0142-40C7-ACF4-5A2D6E27D7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ADAF92-AE30-43BB-8315-21AD093B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FE70C8-B034-4C54-A76A-ADD452975DFC}"/>
              </a:ext>
            </a:extLst>
          </p:cNvPr>
          <p:cNvSpPr>
            <a:spLocks noGrp="1"/>
          </p:cNvSpPr>
          <p:nvPr>
            <p:ph type="dt" sz="half" idx="10"/>
          </p:nvPr>
        </p:nvSpPr>
        <p:spPr/>
        <p:txBody>
          <a:bodyPr/>
          <a:lstStyle/>
          <a:p>
            <a:fld id="{C9735FA5-0397-45B2-8119-CC5865FE6363}" type="datetimeFigureOut">
              <a:rPr lang="en-IN" smtClean="0"/>
              <a:t>17-06-2018</a:t>
            </a:fld>
            <a:endParaRPr lang="en-IN"/>
          </a:p>
        </p:txBody>
      </p:sp>
      <p:sp>
        <p:nvSpPr>
          <p:cNvPr id="6" name="Footer Placeholder 5">
            <a:extLst>
              <a:ext uri="{FF2B5EF4-FFF2-40B4-BE49-F238E27FC236}">
                <a16:creationId xmlns:a16="http://schemas.microsoft.com/office/drawing/2014/main" id="{BD1227FA-3054-40FF-A9EB-B8617A973D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F9C08AD-9801-4FAC-9A74-77BD26938318}"/>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564217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71C3B-FB44-4211-A528-A49DD6496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79A6505-7EEA-42E4-B641-4BFF3E9A73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3AC9B6-91C6-4A00-9FAB-4282A9ACF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78D604-DC68-4FCD-9910-455A3AFBB9F0}"/>
              </a:ext>
            </a:extLst>
          </p:cNvPr>
          <p:cNvSpPr>
            <a:spLocks noGrp="1"/>
          </p:cNvSpPr>
          <p:nvPr>
            <p:ph type="dt" sz="half" idx="10"/>
          </p:nvPr>
        </p:nvSpPr>
        <p:spPr/>
        <p:txBody>
          <a:bodyPr/>
          <a:lstStyle/>
          <a:p>
            <a:fld id="{C9735FA5-0397-45B2-8119-CC5865FE6363}" type="datetimeFigureOut">
              <a:rPr lang="en-IN" smtClean="0"/>
              <a:t>17-06-2018</a:t>
            </a:fld>
            <a:endParaRPr lang="en-IN"/>
          </a:p>
        </p:txBody>
      </p:sp>
      <p:sp>
        <p:nvSpPr>
          <p:cNvPr id="6" name="Footer Placeholder 5">
            <a:extLst>
              <a:ext uri="{FF2B5EF4-FFF2-40B4-BE49-F238E27FC236}">
                <a16:creationId xmlns:a16="http://schemas.microsoft.com/office/drawing/2014/main" id="{FEEE60F7-FEFB-4E57-B1E9-982B3F1706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51962D-DD38-46AD-9FE8-E6B1CE56DA69}"/>
              </a:ext>
            </a:extLst>
          </p:cNvPr>
          <p:cNvSpPr>
            <a:spLocks noGrp="1"/>
          </p:cNvSpPr>
          <p:nvPr>
            <p:ph type="sldNum" sz="quarter" idx="12"/>
          </p:nvPr>
        </p:nvSpPr>
        <p:spPr/>
        <p:txBody>
          <a:bodyPr/>
          <a:lstStyle/>
          <a:p>
            <a:fld id="{33885CD7-FA4F-4DC5-A48B-17E829161C57}" type="slidenum">
              <a:rPr lang="en-IN" smtClean="0"/>
              <a:t>‹#›</a:t>
            </a:fld>
            <a:endParaRPr lang="en-IN"/>
          </a:p>
        </p:txBody>
      </p:sp>
    </p:spTree>
    <p:extLst>
      <p:ext uri="{BB962C8B-B14F-4D97-AF65-F5344CB8AC3E}">
        <p14:creationId xmlns:p14="http://schemas.microsoft.com/office/powerpoint/2010/main" val="101464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6FB3E-2FF5-49EA-B122-AF8126554E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874924E-8B58-4C43-AF85-4D9C888677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63A5B2-9944-4009-AC42-8786B87C5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35FA5-0397-45B2-8119-CC5865FE6363}" type="datetimeFigureOut">
              <a:rPr lang="en-IN" smtClean="0"/>
              <a:t>17-06-2018</a:t>
            </a:fld>
            <a:endParaRPr lang="en-IN"/>
          </a:p>
        </p:txBody>
      </p:sp>
      <p:sp>
        <p:nvSpPr>
          <p:cNvPr id="5" name="Footer Placeholder 4">
            <a:extLst>
              <a:ext uri="{FF2B5EF4-FFF2-40B4-BE49-F238E27FC236}">
                <a16:creationId xmlns:a16="http://schemas.microsoft.com/office/drawing/2014/main" id="{0D021815-1569-4432-840D-F3EEABDFD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A6B680-3E85-4DB1-9FCE-992A1463A2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885CD7-FA4F-4DC5-A48B-17E829161C57}" type="slidenum">
              <a:rPr lang="en-IN" smtClean="0"/>
              <a:t>‹#›</a:t>
            </a:fld>
            <a:endParaRPr lang="en-IN"/>
          </a:p>
        </p:txBody>
      </p:sp>
    </p:spTree>
    <p:extLst>
      <p:ext uri="{BB962C8B-B14F-4D97-AF65-F5344CB8AC3E}">
        <p14:creationId xmlns:p14="http://schemas.microsoft.com/office/powerpoint/2010/main" val="2730411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srikarkumar" TargetMode="Externa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s://www.linkedin.com/in/kevin-mccarty"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61EF0B-A7DA-4B63-BF97-78154D51D73F}"/>
              </a:ext>
            </a:extLst>
          </p:cNvPr>
          <p:cNvPicPr>
            <a:picLocks noChangeAspect="1"/>
          </p:cNvPicPr>
          <p:nvPr/>
        </p:nvPicPr>
        <p:blipFill rotWithShape="1">
          <a:blip r:embed="rId2">
            <a:extLst>
              <a:ext uri="{28A0092B-C50C-407E-A947-70E740481C1C}">
                <a14:useLocalDpi xmlns:a14="http://schemas.microsoft.com/office/drawing/2010/main" val="0"/>
              </a:ext>
            </a:extLst>
          </a:blip>
          <a:srcRect t="45460"/>
          <a:stretch/>
        </p:blipFill>
        <p:spPr>
          <a:xfrm flipH="1">
            <a:off x="3809135" y="0"/>
            <a:ext cx="8382865" cy="6858000"/>
          </a:xfrm>
          <a:prstGeom prst="rect">
            <a:avLst/>
          </a:prstGeom>
          <a:noFill/>
          <a:ln>
            <a:noFill/>
          </a:ln>
        </p:spPr>
      </p:pic>
      <p:sp>
        <p:nvSpPr>
          <p:cNvPr id="7" name="Rectangle 6">
            <a:extLst>
              <a:ext uri="{FF2B5EF4-FFF2-40B4-BE49-F238E27FC236}">
                <a16:creationId xmlns:a16="http://schemas.microsoft.com/office/drawing/2014/main" id="{ABB74FCE-E4FB-41F0-88CD-B70A2E75141A}"/>
              </a:ext>
            </a:extLst>
          </p:cNvPr>
          <p:cNvSpPr/>
          <p:nvPr/>
        </p:nvSpPr>
        <p:spPr bwMode="invGray">
          <a:xfrm>
            <a:off x="0" y="0"/>
            <a:ext cx="5761037"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35D97FA-0ACC-4AE2-9885-93F640BC36A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
        <p:nvSpPr>
          <p:cNvPr id="9" name="Title 5">
            <a:extLst>
              <a:ext uri="{FF2B5EF4-FFF2-40B4-BE49-F238E27FC236}">
                <a16:creationId xmlns:a16="http://schemas.microsoft.com/office/drawing/2014/main" id="{A9548D00-1507-4EE8-ADB0-ED1B8B292DB8}"/>
              </a:ext>
            </a:extLst>
          </p:cNvPr>
          <p:cNvSpPr txBox="1">
            <a:spLocks/>
          </p:cNvSpPr>
          <p:nvPr/>
        </p:nvSpPr>
        <p:spPr>
          <a:xfrm>
            <a:off x="0" y="479425"/>
            <a:ext cx="6274911" cy="352691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a:solidFill>
                  <a:schemeClr val="bg1"/>
                </a:solidFill>
                <a:latin typeface="Segoe UI" panose="020B0502040204020203" pitchFamily="34" charset="0"/>
                <a:cs typeface="Segoe UI" panose="020B0502040204020203" pitchFamily="34" charset="0"/>
              </a:rPr>
              <a:t>Azure Chat Bots </a:t>
            </a:r>
          </a:p>
          <a:p>
            <a:pPr algn="l"/>
            <a:r>
              <a:rPr lang="en-US" sz="4800" dirty="0">
                <a:solidFill>
                  <a:schemeClr val="bg1"/>
                </a:solidFill>
                <a:latin typeface="Segoe UI" panose="020B0502040204020203" pitchFamily="34" charset="0"/>
                <a:cs typeface="Segoe UI" panose="020B0502040204020203" pitchFamily="34" charset="0"/>
              </a:rPr>
              <a:t>Deep Dive</a:t>
            </a:r>
          </a:p>
        </p:txBody>
      </p:sp>
      <p:cxnSp>
        <p:nvCxnSpPr>
          <p:cNvPr id="10" name="Straight Connector 9">
            <a:extLst>
              <a:ext uri="{FF2B5EF4-FFF2-40B4-BE49-F238E27FC236}">
                <a16:creationId xmlns:a16="http://schemas.microsoft.com/office/drawing/2014/main" id="{846B5927-3C86-45A3-BB4D-0979402E74BA}"/>
              </a:ext>
            </a:extLst>
          </p:cNvPr>
          <p:cNvCxnSpPr/>
          <p:nvPr/>
        </p:nvCxnSpPr>
        <p:spPr>
          <a:xfrm>
            <a:off x="160184" y="4268684"/>
            <a:ext cx="4663440" cy="0"/>
          </a:xfrm>
          <a:prstGeom prst="line">
            <a:avLst/>
          </a:prstGeom>
          <a:ln w="31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83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62302"/>
            <a:ext cx="11955462" cy="510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037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grpSp>
        <p:nvGrpSpPr>
          <p:cNvPr id="52" name="Group 51"/>
          <p:cNvGrpSpPr/>
          <p:nvPr/>
        </p:nvGrpSpPr>
        <p:grpSpPr>
          <a:xfrm>
            <a:off x="304800" y="228600"/>
            <a:ext cx="7143887" cy="589326"/>
            <a:chOff x="3248525" y="4127512"/>
            <a:chExt cx="7143887" cy="589326"/>
          </a:xfrm>
        </p:grpSpPr>
        <p:sp>
          <p:nvSpPr>
            <p:cNvPr id="43" name="Rectangle 42"/>
            <p:cNvSpPr/>
            <p:nvPr/>
          </p:nvSpPr>
          <p:spPr bwMode="auto">
            <a:xfrm>
              <a:off x="3879524" y="4127512"/>
              <a:ext cx="6512888"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3600" kern="0" dirty="0">
                  <a:solidFill>
                    <a:srgbClr val="00BCF2"/>
                  </a:solidFill>
                  <a:latin typeface="Segoe UI Light" panose="020B0502040204020203" pitchFamily="34" charset="0"/>
                  <a:ea typeface="Verdana" pitchFamily="34" charset="0"/>
                  <a:cs typeface="Segoe UI Semilight" panose="020B0402040204020203" pitchFamily="34" charset="0"/>
                </a:rPr>
                <a:t>Users are tired of Search Bars</a:t>
              </a:r>
            </a:p>
          </p:txBody>
        </p:sp>
        <p:grpSp>
          <p:nvGrpSpPr>
            <p:cNvPr id="44" name="Group 43"/>
            <p:cNvGrpSpPr>
              <a:grpSpLocks noChangeAspect="1"/>
            </p:cNvGrpSpPr>
            <p:nvPr/>
          </p:nvGrpSpPr>
          <p:grpSpPr>
            <a:xfrm>
              <a:off x="3369084" y="4242468"/>
              <a:ext cx="619095" cy="260961"/>
              <a:chOff x="4162638" y="3966882"/>
              <a:chExt cx="509441" cy="484632"/>
            </a:xfrm>
          </p:grpSpPr>
          <p:sp>
            <p:nvSpPr>
              <p:cNvPr id="45" name="Chevron 44"/>
              <p:cNvSpPr/>
              <p:nvPr/>
            </p:nvSpPr>
            <p:spPr bwMode="auto">
              <a:xfrm>
                <a:off x="4162638"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Chevron 45"/>
              <p:cNvSpPr/>
              <p:nvPr/>
            </p:nvSpPr>
            <p:spPr bwMode="auto">
              <a:xfrm>
                <a:off x="4383741"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7" name="Straight Connector 46"/>
            <p:cNvCxnSpPr/>
            <p:nvPr/>
          </p:nvCxnSpPr>
          <p:spPr>
            <a:xfrm>
              <a:off x="3248525" y="4716838"/>
              <a:ext cx="7020000" cy="0"/>
            </a:xfrm>
            <a:prstGeom prst="line">
              <a:avLst/>
            </a:prstGeom>
            <a:ln w="285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11</a:t>
            </a:fld>
            <a:endParaRPr lang="en-IN" dirty="0"/>
          </a:p>
        </p:txBody>
      </p:sp>
      <p:sp>
        <p:nvSpPr>
          <p:cNvPr id="2" name="AutoShape 2" descr="Image result for azure computer vision">
            <a:extLst>
              <a:ext uri="{FF2B5EF4-FFF2-40B4-BE49-F238E27FC236}">
                <a16:creationId xmlns:a16="http://schemas.microsoft.com/office/drawing/2014/main" id="{1FFA44DA-628C-413D-A48C-EB4BA5545A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 name="Picture 2">
            <a:extLst>
              <a:ext uri="{FF2B5EF4-FFF2-40B4-BE49-F238E27FC236}">
                <a16:creationId xmlns:a16="http://schemas.microsoft.com/office/drawing/2014/main" id="{3C1DD8A8-E40C-4BFC-9950-76B23FE4A153}"/>
              </a:ext>
            </a:extLst>
          </p:cNvPr>
          <p:cNvPicPr>
            <a:picLocks noChangeAspect="1"/>
          </p:cNvPicPr>
          <p:nvPr/>
        </p:nvPicPr>
        <p:blipFill>
          <a:blip r:embed="rId3"/>
          <a:stretch>
            <a:fillRect/>
          </a:stretch>
        </p:blipFill>
        <p:spPr>
          <a:xfrm>
            <a:off x="448926" y="1635852"/>
            <a:ext cx="5565375" cy="3445191"/>
          </a:xfrm>
          <a:prstGeom prst="rect">
            <a:avLst/>
          </a:prstGeom>
        </p:spPr>
      </p:pic>
      <p:sp>
        <p:nvSpPr>
          <p:cNvPr id="4" name="TextBox 3">
            <a:extLst>
              <a:ext uri="{FF2B5EF4-FFF2-40B4-BE49-F238E27FC236}">
                <a16:creationId xmlns:a16="http://schemas.microsoft.com/office/drawing/2014/main" id="{F788EFD8-FD7D-412D-AB26-2F52CADCB3FA}"/>
              </a:ext>
            </a:extLst>
          </p:cNvPr>
          <p:cNvSpPr txBox="1"/>
          <p:nvPr/>
        </p:nvSpPr>
        <p:spPr>
          <a:xfrm>
            <a:off x="1121790" y="5524107"/>
            <a:ext cx="4081806" cy="584775"/>
          </a:xfrm>
          <a:prstGeom prst="rect">
            <a:avLst/>
          </a:prstGeom>
          <a:noFill/>
        </p:spPr>
        <p:txBody>
          <a:bodyPr wrap="square" rtlCol="0">
            <a:spAutoFit/>
          </a:bodyPr>
          <a:lstStyle/>
          <a:p>
            <a:pPr algn="ctr"/>
            <a:r>
              <a:rPr lang="en-US" sz="3200" dirty="0">
                <a:solidFill>
                  <a:schemeClr val="accent1"/>
                </a:solidFill>
              </a:rPr>
              <a:t>2005: Seek </a:t>
            </a:r>
            <a:r>
              <a:rPr lang="en-US" sz="3200" dirty="0" err="1">
                <a:solidFill>
                  <a:schemeClr val="accent1"/>
                </a:solidFill>
              </a:rPr>
              <a:t>Reponse</a:t>
            </a:r>
            <a:endParaRPr lang="en-IN" sz="3200" dirty="0">
              <a:solidFill>
                <a:schemeClr val="accent1"/>
              </a:solidFill>
            </a:endParaRPr>
          </a:p>
        </p:txBody>
      </p:sp>
      <p:pic>
        <p:nvPicPr>
          <p:cNvPr id="5" name="Picture 4">
            <a:extLst>
              <a:ext uri="{FF2B5EF4-FFF2-40B4-BE49-F238E27FC236}">
                <a16:creationId xmlns:a16="http://schemas.microsoft.com/office/drawing/2014/main" id="{AB43EBC5-A593-41C6-BAAF-D975DFF6F743}"/>
              </a:ext>
            </a:extLst>
          </p:cNvPr>
          <p:cNvPicPr>
            <a:picLocks noChangeAspect="1"/>
          </p:cNvPicPr>
          <p:nvPr/>
        </p:nvPicPr>
        <p:blipFill>
          <a:blip r:embed="rId4"/>
          <a:stretch>
            <a:fillRect/>
          </a:stretch>
        </p:blipFill>
        <p:spPr>
          <a:xfrm>
            <a:off x="6602313" y="1460682"/>
            <a:ext cx="5286375" cy="4648200"/>
          </a:xfrm>
          <a:prstGeom prst="rect">
            <a:avLst/>
          </a:prstGeom>
        </p:spPr>
      </p:pic>
    </p:spTree>
    <p:extLst>
      <p:ext uri="{BB962C8B-B14F-4D97-AF65-F5344CB8AC3E}">
        <p14:creationId xmlns:p14="http://schemas.microsoft.com/office/powerpoint/2010/main" val="2046427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grpSp>
        <p:nvGrpSpPr>
          <p:cNvPr id="52" name="Group 51"/>
          <p:cNvGrpSpPr/>
          <p:nvPr/>
        </p:nvGrpSpPr>
        <p:grpSpPr>
          <a:xfrm>
            <a:off x="304800" y="228600"/>
            <a:ext cx="7143887" cy="589326"/>
            <a:chOff x="3248525" y="4127512"/>
            <a:chExt cx="7143887" cy="589326"/>
          </a:xfrm>
        </p:grpSpPr>
        <p:sp>
          <p:nvSpPr>
            <p:cNvPr id="43" name="Rectangle 42"/>
            <p:cNvSpPr/>
            <p:nvPr/>
          </p:nvSpPr>
          <p:spPr bwMode="auto">
            <a:xfrm>
              <a:off x="3879524" y="4127512"/>
              <a:ext cx="6512888"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3600" kern="0" dirty="0">
                  <a:solidFill>
                    <a:srgbClr val="00BCF2"/>
                  </a:solidFill>
                  <a:latin typeface="Segoe UI Light" panose="020B0502040204020203" pitchFamily="34" charset="0"/>
                  <a:ea typeface="Verdana" pitchFamily="34" charset="0"/>
                  <a:cs typeface="Segoe UI Semilight" panose="020B0402040204020203" pitchFamily="34" charset="0"/>
                </a:rPr>
                <a:t>When to Replace Search Bar ?</a:t>
              </a:r>
            </a:p>
          </p:txBody>
        </p:sp>
        <p:grpSp>
          <p:nvGrpSpPr>
            <p:cNvPr id="44" name="Group 43"/>
            <p:cNvGrpSpPr>
              <a:grpSpLocks noChangeAspect="1"/>
            </p:cNvGrpSpPr>
            <p:nvPr/>
          </p:nvGrpSpPr>
          <p:grpSpPr>
            <a:xfrm>
              <a:off x="3369084" y="4242468"/>
              <a:ext cx="619095" cy="260961"/>
              <a:chOff x="4162638" y="3966882"/>
              <a:chExt cx="509441" cy="484632"/>
            </a:xfrm>
          </p:grpSpPr>
          <p:sp>
            <p:nvSpPr>
              <p:cNvPr id="45" name="Chevron 44"/>
              <p:cNvSpPr/>
              <p:nvPr/>
            </p:nvSpPr>
            <p:spPr bwMode="auto">
              <a:xfrm>
                <a:off x="4162638"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Chevron 45"/>
              <p:cNvSpPr/>
              <p:nvPr/>
            </p:nvSpPr>
            <p:spPr bwMode="auto">
              <a:xfrm>
                <a:off x="4383741"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7" name="Straight Connector 46"/>
            <p:cNvCxnSpPr/>
            <p:nvPr/>
          </p:nvCxnSpPr>
          <p:spPr>
            <a:xfrm>
              <a:off x="3248525" y="4716838"/>
              <a:ext cx="7020000" cy="0"/>
            </a:xfrm>
            <a:prstGeom prst="line">
              <a:avLst/>
            </a:prstGeom>
            <a:ln w="285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12</a:t>
            </a:fld>
            <a:endParaRPr lang="en-IN" dirty="0"/>
          </a:p>
        </p:txBody>
      </p:sp>
      <p:sp>
        <p:nvSpPr>
          <p:cNvPr id="2" name="AutoShape 2" descr="Image result for azure computer vision">
            <a:extLst>
              <a:ext uri="{FF2B5EF4-FFF2-40B4-BE49-F238E27FC236}">
                <a16:creationId xmlns:a16="http://schemas.microsoft.com/office/drawing/2014/main" id="{1FFA44DA-628C-413D-A48C-EB4BA5545A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TextBox 15">
            <a:extLst>
              <a:ext uri="{FF2B5EF4-FFF2-40B4-BE49-F238E27FC236}">
                <a16:creationId xmlns:a16="http://schemas.microsoft.com/office/drawing/2014/main" id="{EC3D7DE0-FBB3-4D88-8C69-243810302E4B}"/>
              </a:ext>
            </a:extLst>
          </p:cNvPr>
          <p:cNvSpPr txBox="1"/>
          <p:nvPr/>
        </p:nvSpPr>
        <p:spPr>
          <a:xfrm>
            <a:off x="1244338" y="1687398"/>
            <a:ext cx="10001839" cy="369332"/>
          </a:xfrm>
          <a:prstGeom prst="rect">
            <a:avLst/>
          </a:prstGeom>
          <a:noFill/>
        </p:spPr>
        <p:txBody>
          <a:bodyPr wrap="square" rtlCol="0">
            <a:spAutoFit/>
          </a:bodyPr>
          <a:lstStyle/>
          <a:p>
            <a:r>
              <a:rPr lang="en-US" dirty="0"/>
              <a:t>Book a cab ?</a:t>
            </a:r>
            <a:endParaRPr lang="en-IN" dirty="0"/>
          </a:p>
        </p:txBody>
      </p:sp>
      <p:sp>
        <p:nvSpPr>
          <p:cNvPr id="17" name="TextBox 16">
            <a:extLst>
              <a:ext uri="{FF2B5EF4-FFF2-40B4-BE49-F238E27FC236}">
                <a16:creationId xmlns:a16="http://schemas.microsoft.com/office/drawing/2014/main" id="{3F47CE22-3B22-4A2F-B997-3C9C488FF8CF}"/>
              </a:ext>
            </a:extLst>
          </p:cNvPr>
          <p:cNvSpPr txBox="1"/>
          <p:nvPr/>
        </p:nvSpPr>
        <p:spPr>
          <a:xfrm>
            <a:off x="1244334" y="2114341"/>
            <a:ext cx="10001839" cy="369332"/>
          </a:xfrm>
          <a:prstGeom prst="rect">
            <a:avLst/>
          </a:prstGeom>
          <a:noFill/>
        </p:spPr>
        <p:txBody>
          <a:bodyPr wrap="square" rtlCol="0">
            <a:spAutoFit/>
          </a:bodyPr>
          <a:lstStyle/>
          <a:p>
            <a:r>
              <a:rPr lang="en-US" dirty="0"/>
              <a:t>Order Food ?</a:t>
            </a:r>
            <a:endParaRPr lang="en-IN" dirty="0"/>
          </a:p>
        </p:txBody>
      </p:sp>
      <p:sp>
        <p:nvSpPr>
          <p:cNvPr id="18" name="TextBox 17">
            <a:extLst>
              <a:ext uri="{FF2B5EF4-FFF2-40B4-BE49-F238E27FC236}">
                <a16:creationId xmlns:a16="http://schemas.microsoft.com/office/drawing/2014/main" id="{6734F27C-ACEE-445F-B1D8-F0DD54EB7F5C}"/>
              </a:ext>
            </a:extLst>
          </p:cNvPr>
          <p:cNvSpPr txBox="1"/>
          <p:nvPr/>
        </p:nvSpPr>
        <p:spPr>
          <a:xfrm>
            <a:off x="1244334" y="2572120"/>
            <a:ext cx="10001839" cy="369332"/>
          </a:xfrm>
          <a:prstGeom prst="rect">
            <a:avLst/>
          </a:prstGeom>
          <a:noFill/>
        </p:spPr>
        <p:txBody>
          <a:bodyPr wrap="square" rtlCol="0">
            <a:spAutoFit/>
          </a:bodyPr>
          <a:lstStyle/>
          <a:p>
            <a:r>
              <a:rPr lang="en-US" dirty="0"/>
              <a:t>Get the status of your Order ?</a:t>
            </a:r>
            <a:endParaRPr lang="en-IN" dirty="0"/>
          </a:p>
        </p:txBody>
      </p:sp>
      <p:sp>
        <p:nvSpPr>
          <p:cNvPr id="19" name="TextBox 18">
            <a:extLst>
              <a:ext uri="{FF2B5EF4-FFF2-40B4-BE49-F238E27FC236}">
                <a16:creationId xmlns:a16="http://schemas.microsoft.com/office/drawing/2014/main" id="{EA20A09D-8F0A-4EA7-B684-3332320CD628}"/>
              </a:ext>
            </a:extLst>
          </p:cNvPr>
          <p:cNvSpPr txBox="1"/>
          <p:nvPr/>
        </p:nvSpPr>
        <p:spPr>
          <a:xfrm>
            <a:off x="1244333" y="3009737"/>
            <a:ext cx="10001839" cy="369332"/>
          </a:xfrm>
          <a:prstGeom prst="rect">
            <a:avLst/>
          </a:prstGeom>
          <a:noFill/>
        </p:spPr>
        <p:txBody>
          <a:bodyPr wrap="square" rtlCol="0">
            <a:spAutoFit/>
          </a:bodyPr>
          <a:lstStyle/>
          <a:p>
            <a:r>
              <a:rPr lang="en-US" dirty="0"/>
              <a:t>Pay your Phone Bill ?</a:t>
            </a:r>
            <a:endParaRPr lang="en-IN" dirty="0"/>
          </a:p>
        </p:txBody>
      </p:sp>
      <p:sp>
        <p:nvSpPr>
          <p:cNvPr id="20" name="TextBox 19">
            <a:extLst>
              <a:ext uri="{FF2B5EF4-FFF2-40B4-BE49-F238E27FC236}">
                <a16:creationId xmlns:a16="http://schemas.microsoft.com/office/drawing/2014/main" id="{68F0D554-7A03-42C3-BEF4-C9A03351BEA1}"/>
              </a:ext>
            </a:extLst>
          </p:cNvPr>
          <p:cNvSpPr txBox="1"/>
          <p:nvPr/>
        </p:nvSpPr>
        <p:spPr>
          <a:xfrm>
            <a:off x="1244333" y="3453675"/>
            <a:ext cx="10001839" cy="369332"/>
          </a:xfrm>
          <a:prstGeom prst="rect">
            <a:avLst/>
          </a:prstGeom>
          <a:noFill/>
        </p:spPr>
        <p:txBody>
          <a:bodyPr wrap="square" rtlCol="0">
            <a:spAutoFit/>
          </a:bodyPr>
          <a:lstStyle/>
          <a:p>
            <a:r>
              <a:rPr lang="en-US" dirty="0"/>
              <a:t>Plan and Book a Holiday Package ?</a:t>
            </a:r>
            <a:endParaRPr lang="en-IN" dirty="0"/>
          </a:p>
        </p:txBody>
      </p:sp>
      <p:sp>
        <p:nvSpPr>
          <p:cNvPr id="21" name="TextBox 20">
            <a:extLst>
              <a:ext uri="{FF2B5EF4-FFF2-40B4-BE49-F238E27FC236}">
                <a16:creationId xmlns:a16="http://schemas.microsoft.com/office/drawing/2014/main" id="{73093AEF-2C6D-4EC5-A0ED-23D0F3170C73}"/>
              </a:ext>
            </a:extLst>
          </p:cNvPr>
          <p:cNvSpPr txBox="1"/>
          <p:nvPr/>
        </p:nvSpPr>
        <p:spPr>
          <a:xfrm>
            <a:off x="1244333" y="3890052"/>
            <a:ext cx="10001839" cy="369332"/>
          </a:xfrm>
          <a:prstGeom prst="rect">
            <a:avLst/>
          </a:prstGeom>
          <a:noFill/>
        </p:spPr>
        <p:txBody>
          <a:bodyPr wrap="square" rtlCol="0">
            <a:spAutoFit/>
          </a:bodyPr>
          <a:lstStyle/>
          <a:p>
            <a:r>
              <a:rPr lang="en-US" dirty="0"/>
              <a:t>Resolving Issue in a services that’s being provided ?</a:t>
            </a:r>
            <a:endParaRPr lang="en-IN" dirty="0"/>
          </a:p>
        </p:txBody>
      </p:sp>
      <p:sp>
        <p:nvSpPr>
          <p:cNvPr id="22" name="TextBox 21">
            <a:extLst>
              <a:ext uri="{FF2B5EF4-FFF2-40B4-BE49-F238E27FC236}">
                <a16:creationId xmlns:a16="http://schemas.microsoft.com/office/drawing/2014/main" id="{48943775-0F4F-4171-87AB-CED68164AFC2}"/>
              </a:ext>
            </a:extLst>
          </p:cNvPr>
          <p:cNvSpPr txBox="1"/>
          <p:nvPr/>
        </p:nvSpPr>
        <p:spPr>
          <a:xfrm>
            <a:off x="1244333" y="4325670"/>
            <a:ext cx="10001839" cy="369332"/>
          </a:xfrm>
          <a:prstGeom prst="rect">
            <a:avLst/>
          </a:prstGeom>
          <a:noFill/>
        </p:spPr>
        <p:txBody>
          <a:bodyPr wrap="square" rtlCol="0">
            <a:spAutoFit/>
          </a:bodyPr>
          <a:lstStyle/>
          <a:p>
            <a:r>
              <a:rPr lang="en-US" dirty="0"/>
              <a:t>Replace FAQs ?</a:t>
            </a:r>
            <a:endParaRPr lang="en-IN" dirty="0"/>
          </a:p>
        </p:txBody>
      </p:sp>
    </p:spTree>
    <p:extLst>
      <p:ext uri="{BB962C8B-B14F-4D97-AF65-F5344CB8AC3E}">
        <p14:creationId xmlns:p14="http://schemas.microsoft.com/office/powerpoint/2010/main" val="4096857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grpSp>
        <p:nvGrpSpPr>
          <p:cNvPr id="52" name="Group 51"/>
          <p:cNvGrpSpPr/>
          <p:nvPr/>
        </p:nvGrpSpPr>
        <p:grpSpPr>
          <a:xfrm>
            <a:off x="304800" y="228600"/>
            <a:ext cx="9649905" cy="589326"/>
            <a:chOff x="3248525" y="4127512"/>
            <a:chExt cx="9649905" cy="589326"/>
          </a:xfrm>
        </p:grpSpPr>
        <p:sp>
          <p:nvSpPr>
            <p:cNvPr id="43" name="Rectangle 42"/>
            <p:cNvSpPr/>
            <p:nvPr/>
          </p:nvSpPr>
          <p:spPr bwMode="auto">
            <a:xfrm>
              <a:off x="3879524" y="4127512"/>
              <a:ext cx="9018906"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3600" kern="0" dirty="0">
                  <a:solidFill>
                    <a:srgbClr val="00BCF2"/>
                  </a:solidFill>
                  <a:latin typeface="Segoe UI Light" panose="020B0502040204020203" pitchFamily="34" charset="0"/>
                  <a:ea typeface="Verdana" pitchFamily="34" charset="0"/>
                  <a:cs typeface="Segoe UI Semilight" panose="020B0402040204020203" pitchFamily="34" charset="0"/>
                </a:rPr>
                <a:t>Four Levers of a Super Experience Bot </a:t>
              </a:r>
            </a:p>
          </p:txBody>
        </p:sp>
        <p:grpSp>
          <p:nvGrpSpPr>
            <p:cNvPr id="44" name="Group 43"/>
            <p:cNvGrpSpPr>
              <a:grpSpLocks noChangeAspect="1"/>
            </p:cNvGrpSpPr>
            <p:nvPr/>
          </p:nvGrpSpPr>
          <p:grpSpPr>
            <a:xfrm>
              <a:off x="3369084" y="4242468"/>
              <a:ext cx="619095" cy="260961"/>
              <a:chOff x="4162638" y="3966882"/>
              <a:chExt cx="509441" cy="484632"/>
            </a:xfrm>
          </p:grpSpPr>
          <p:sp>
            <p:nvSpPr>
              <p:cNvPr id="45" name="Chevron 44"/>
              <p:cNvSpPr/>
              <p:nvPr/>
            </p:nvSpPr>
            <p:spPr bwMode="auto">
              <a:xfrm>
                <a:off x="4162638"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Chevron 45"/>
              <p:cNvSpPr/>
              <p:nvPr/>
            </p:nvSpPr>
            <p:spPr bwMode="auto">
              <a:xfrm>
                <a:off x="4383741"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7" name="Straight Connector 46"/>
            <p:cNvCxnSpPr/>
            <p:nvPr/>
          </p:nvCxnSpPr>
          <p:spPr>
            <a:xfrm>
              <a:off x="3248525" y="4716838"/>
              <a:ext cx="7020000" cy="0"/>
            </a:xfrm>
            <a:prstGeom prst="line">
              <a:avLst/>
            </a:prstGeom>
            <a:ln w="285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13</a:t>
            </a:fld>
            <a:endParaRPr lang="en-IN" dirty="0"/>
          </a:p>
        </p:txBody>
      </p:sp>
      <p:sp>
        <p:nvSpPr>
          <p:cNvPr id="2" name="AutoShape 2" descr="Image result for azure computer vision">
            <a:extLst>
              <a:ext uri="{FF2B5EF4-FFF2-40B4-BE49-F238E27FC236}">
                <a16:creationId xmlns:a16="http://schemas.microsoft.com/office/drawing/2014/main" id="{1FFA44DA-628C-413D-A48C-EB4BA5545A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6" name="TextBox 15">
            <a:extLst>
              <a:ext uri="{FF2B5EF4-FFF2-40B4-BE49-F238E27FC236}">
                <a16:creationId xmlns:a16="http://schemas.microsoft.com/office/drawing/2014/main" id="{EC3D7DE0-FBB3-4D88-8C69-243810302E4B}"/>
              </a:ext>
            </a:extLst>
          </p:cNvPr>
          <p:cNvSpPr txBox="1"/>
          <p:nvPr/>
        </p:nvSpPr>
        <p:spPr>
          <a:xfrm>
            <a:off x="2036270" y="1946545"/>
            <a:ext cx="10001839" cy="523220"/>
          </a:xfrm>
          <a:prstGeom prst="rect">
            <a:avLst/>
          </a:prstGeom>
          <a:noFill/>
        </p:spPr>
        <p:txBody>
          <a:bodyPr wrap="square" rtlCol="0">
            <a:spAutoFit/>
          </a:bodyPr>
          <a:lstStyle/>
          <a:p>
            <a:r>
              <a:rPr lang="en-US" sz="2800" dirty="0"/>
              <a:t>Extract the Intent</a:t>
            </a:r>
            <a:endParaRPr lang="en-IN" sz="2800" dirty="0"/>
          </a:p>
        </p:txBody>
      </p:sp>
      <p:sp>
        <p:nvSpPr>
          <p:cNvPr id="17" name="TextBox 16">
            <a:extLst>
              <a:ext uri="{FF2B5EF4-FFF2-40B4-BE49-F238E27FC236}">
                <a16:creationId xmlns:a16="http://schemas.microsoft.com/office/drawing/2014/main" id="{3F47CE22-3B22-4A2F-B997-3C9C488FF8CF}"/>
              </a:ext>
            </a:extLst>
          </p:cNvPr>
          <p:cNvSpPr txBox="1"/>
          <p:nvPr/>
        </p:nvSpPr>
        <p:spPr>
          <a:xfrm>
            <a:off x="2036266" y="2373488"/>
            <a:ext cx="10001839" cy="523220"/>
          </a:xfrm>
          <a:prstGeom prst="rect">
            <a:avLst/>
          </a:prstGeom>
          <a:noFill/>
        </p:spPr>
        <p:txBody>
          <a:bodyPr wrap="square" rtlCol="0">
            <a:spAutoFit/>
          </a:bodyPr>
          <a:lstStyle/>
          <a:p>
            <a:r>
              <a:rPr lang="en-US" sz="2800" dirty="0"/>
              <a:t>Build the Context</a:t>
            </a:r>
            <a:endParaRPr lang="en-IN" sz="2800" dirty="0"/>
          </a:p>
        </p:txBody>
      </p:sp>
      <p:sp>
        <p:nvSpPr>
          <p:cNvPr id="18" name="TextBox 17">
            <a:extLst>
              <a:ext uri="{FF2B5EF4-FFF2-40B4-BE49-F238E27FC236}">
                <a16:creationId xmlns:a16="http://schemas.microsoft.com/office/drawing/2014/main" id="{6734F27C-ACEE-445F-B1D8-F0DD54EB7F5C}"/>
              </a:ext>
            </a:extLst>
          </p:cNvPr>
          <p:cNvSpPr txBox="1"/>
          <p:nvPr/>
        </p:nvSpPr>
        <p:spPr>
          <a:xfrm>
            <a:off x="2036266" y="2831267"/>
            <a:ext cx="10001839" cy="523220"/>
          </a:xfrm>
          <a:prstGeom prst="rect">
            <a:avLst/>
          </a:prstGeom>
          <a:noFill/>
        </p:spPr>
        <p:txBody>
          <a:bodyPr wrap="square" rtlCol="0">
            <a:spAutoFit/>
          </a:bodyPr>
          <a:lstStyle/>
          <a:p>
            <a:r>
              <a:rPr lang="en-US" sz="2800" dirty="0"/>
              <a:t>Personalize and Assist</a:t>
            </a:r>
            <a:endParaRPr lang="en-IN" sz="2800" dirty="0"/>
          </a:p>
        </p:txBody>
      </p:sp>
      <p:sp>
        <p:nvSpPr>
          <p:cNvPr id="19" name="TextBox 18">
            <a:extLst>
              <a:ext uri="{FF2B5EF4-FFF2-40B4-BE49-F238E27FC236}">
                <a16:creationId xmlns:a16="http://schemas.microsoft.com/office/drawing/2014/main" id="{EA20A09D-8F0A-4EA7-B684-3332320CD628}"/>
              </a:ext>
            </a:extLst>
          </p:cNvPr>
          <p:cNvSpPr txBox="1"/>
          <p:nvPr/>
        </p:nvSpPr>
        <p:spPr>
          <a:xfrm>
            <a:off x="2036265" y="3268884"/>
            <a:ext cx="10001839" cy="523220"/>
          </a:xfrm>
          <a:prstGeom prst="rect">
            <a:avLst/>
          </a:prstGeom>
          <a:noFill/>
        </p:spPr>
        <p:txBody>
          <a:bodyPr wrap="square" rtlCol="0">
            <a:spAutoFit/>
          </a:bodyPr>
          <a:lstStyle/>
          <a:p>
            <a:r>
              <a:rPr lang="en-US" sz="2800" dirty="0"/>
              <a:t>Provide Relevant Results </a:t>
            </a:r>
            <a:endParaRPr lang="en-IN" sz="2800" dirty="0"/>
          </a:p>
        </p:txBody>
      </p:sp>
    </p:spTree>
    <p:extLst>
      <p:ext uri="{BB962C8B-B14F-4D97-AF65-F5344CB8AC3E}">
        <p14:creationId xmlns:p14="http://schemas.microsoft.com/office/powerpoint/2010/main" val="4130827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grpSp>
        <p:nvGrpSpPr>
          <p:cNvPr id="52" name="Group 51"/>
          <p:cNvGrpSpPr/>
          <p:nvPr/>
        </p:nvGrpSpPr>
        <p:grpSpPr>
          <a:xfrm>
            <a:off x="109306" y="228600"/>
            <a:ext cx="7143887" cy="589326"/>
            <a:chOff x="3248525" y="4127512"/>
            <a:chExt cx="7143887" cy="589326"/>
          </a:xfrm>
        </p:grpSpPr>
        <p:sp>
          <p:nvSpPr>
            <p:cNvPr id="43" name="Rectangle 42"/>
            <p:cNvSpPr/>
            <p:nvPr/>
          </p:nvSpPr>
          <p:spPr bwMode="auto">
            <a:xfrm>
              <a:off x="3879524" y="4127512"/>
              <a:ext cx="6512888"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3600" kern="0" dirty="0">
                  <a:solidFill>
                    <a:srgbClr val="00BCF2"/>
                  </a:solidFill>
                  <a:latin typeface="Segoe UI Light" panose="020B0502040204020203" pitchFamily="34" charset="0"/>
                  <a:ea typeface="Verdana" pitchFamily="34" charset="0"/>
                  <a:cs typeface="Segoe UI Semilight" panose="020B0402040204020203" pitchFamily="34" charset="0"/>
                </a:rPr>
                <a:t>The Anatomy of Microsoft Bot</a:t>
              </a:r>
            </a:p>
          </p:txBody>
        </p:sp>
        <p:grpSp>
          <p:nvGrpSpPr>
            <p:cNvPr id="44" name="Group 43"/>
            <p:cNvGrpSpPr>
              <a:grpSpLocks noChangeAspect="1"/>
            </p:cNvGrpSpPr>
            <p:nvPr/>
          </p:nvGrpSpPr>
          <p:grpSpPr>
            <a:xfrm>
              <a:off x="3369084" y="4242468"/>
              <a:ext cx="619095" cy="260961"/>
              <a:chOff x="4162638" y="3966882"/>
              <a:chExt cx="509441" cy="484632"/>
            </a:xfrm>
          </p:grpSpPr>
          <p:sp>
            <p:nvSpPr>
              <p:cNvPr id="45" name="Chevron 44"/>
              <p:cNvSpPr/>
              <p:nvPr/>
            </p:nvSpPr>
            <p:spPr bwMode="auto">
              <a:xfrm>
                <a:off x="4162638"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Chevron 45"/>
              <p:cNvSpPr/>
              <p:nvPr/>
            </p:nvSpPr>
            <p:spPr bwMode="auto">
              <a:xfrm>
                <a:off x="4383741"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7" name="Straight Connector 46"/>
            <p:cNvCxnSpPr/>
            <p:nvPr/>
          </p:nvCxnSpPr>
          <p:spPr>
            <a:xfrm>
              <a:off x="3248525" y="4716838"/>
              <a:ext cx="7020000" cy="0"/>
            </a:xfrm>
            <a:prstGeom prst="line">
              <a:avLst/>
            </a:prstGeom>
            <a:ln w="285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14</a:t>
            </a:fld>
            <a:endParaRPr lang="en-IN" dirty="0"/>
          </a:p>
        </p:txBody>
      </p:sp>
      <p:sp>
        <p:nvSpPr>
          <p:cNvPr id="2" name="AutoShape 2" descr="Image result for azure computer vision">
            <a:extLst>
              <a:ext uri="{FF2B5EF4-FFF2-40B4-BE49-F238E27FC236}">
                <a16:creationId xmlns:a16="http://schemas.microsoft.com/office/drawing/2014/main" id="{1FFA44DA-628C-413D-A48C-EB4BA5545A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5">
            <a:extLst>
              <a:ext uri="{FF2B5EF4-FFF2-40B4-BE49-F238E27FC236}">
                <a16:creationId xmlns:a16="http://schemas.microsoft.com/office/drawing/2014/main" id="{72D968B7-105F-4944-8E4E-D94F0238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1" y="1354483"/>
            <a:ext cx="10777537" cy="4959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9580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grpSp>
        <p:nvGrpSpPr>
          <p:cNvPr id="52" name="Group 51"/>
          <p:cNvGrpSpPr/>
          <p:nvPr/>
        </p:nvGrpSpPr>
        <p:grpSpPr>
          <a:xfrm>
            <a:off x="109306" y="228600"/>
            <a:ext cx="7143887" cy="589326"/>
            <a:chOff x="3248525" y="4127512"/>
            <a:chExt cx="7143887" cy="589326"/>
          </a:xfrm>
        </p:grpSpPr>
        <p:sp>
          <p:nvSpPr>
            <p:cNvPr id="43" name="Rectangle 42"/>
            <p:cNvSpPr/>
            <p:nvPr/>
          </p:nvSpPr>
          <p:spPr bwMode="auto">
            <a:xfrm>
              <a:off x="3879524" y="4127512"/>
              <a:ext cx="6512888"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3600" kern="0" dirty="0">
                  <a:solidFill>
                    <a:srgbClr val="00BCF2"/>
                  </a:solidFill>
                  <a:latin typeface="Segoe UI Light" panose="020B0502040204020203" pitchFamily="34" charset="0"/>
                  <a:ea typeface="Verdana" pitchFamily="34" charset="0"/>
                  <a:cs typeface="Segoe UI Semilight" panose="020B0402040204020203" pitchFamily="34" charset="0"/>
                </a:rPr>
                <a:t>Types of Bot Service</a:t>
              </a:r>
            </a:p>
          </p:txBody>
        </p:sp>
        <p:grpSp>
          <p:nvGrpSpPr>
            <p:cNvPr id="44" name="Group 43"/>
            <p:cNvGrpSpPr>
              <a:grpSpLocks noChangeAspect="1"/>
            </p:cNvGrpSpPr>
            <p:nvPr/>
          </p:nvGrpSpPr>
          <p:grpSpPr>
            <a:xfrm>
              <a:off x="3369084" y="4242468"/>
              <a:ext cx="619095" cy="260961"/>
              <a:chOff x="4162638" y="3966882"/>
              <a:chExt cx="509441" cy="484632"/>
            </a:xfrm>
          </p:grpSpPr>
          <p:sp>
            <p:nvSpPr>
              <p:cNvPr id="45" name="Chevron 44"/>
              <p:cNvSpPr/>
              <p:nvPr/>
            </p:nvSpPr>
            <p:spPr bwMode="auto">
              <a:xfrm>
                <a:off x="4162638"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Chevron 45"/>
              <p:cNvSpPr/>
              <p:nvPr/>
            </p:nvSpPr>
            <p:spPr bwMode="auto">
              <a:xfrm>
                <a:off x="4383741"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7" name="Straight Connector 46"/>
            <p:cNvCxnSpPr/>
            <p:nvPr/>
          </p:nvCxnSpPr>
          <p:spPr>
            <a:xfrm>
              <a:off x="3248525" y="4716838"/>
              <a:ext cx="7020000" cy="0"/>
            </a:xfrm>
            <a:prstGeom prst="line">
              <a:avLst/>
            </a:prstGeom>
            <a:ln w="285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15</a:t>
            </a:fld>
            <a:endParaRPr lang="en-IN" dirty="0"/>
          </a:p>
        </p:txBody>
      </p:sp>
      <p:sp>
        <p:nvSpPr>
          <p:cNvPr id="2" name="AutoShape 2" descr="Image result for azure computer vision">
            <a:extLst>
              <a:ext uri="{FF2B5EF4-FFF2-40B4-BE49-F238E27FC236}">
                <a16:creationId xmlns:a16="http://schemas.microsoft.com/office/drawing/2014/main" id="{1FFA44DA-628C-413D-A48C-EB4BA5545A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3">
            <a:extLst>
              <a:ext uri="{FF2B5EF4-FFF2-40B4-BE49-F238E27FC236}">
                <a16:creationId xmlns:a16="http://schemas.microsoft.com/office/drawing/2014/main" id="{ED44F790-8C4B-4D31-BD7F-714E1EE33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80" y="1403268"/>
            <a:ext cx="10803466" cy="4938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0368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BAF28-C348-4887-AA40-E9BFDC3BBD06}"/>
              </a:ext>
            </a:extLst>
          </p:cNvPr>
          <p:cNvPicPr>
            <a:picLocks noChangeAspect="1"/>
          </p:cNvPicPr>
          <p:nvPr/>
        </p:nvPicPr>
        <p:blipFill>
          <a:blip r:embed="rId3"/>
          <a:stretch>
            <a:fillRect/>
          </a:stretch>
        </p:blipFill>
        <p:spPr>
          <a:xfrm>
            <a:off x="7333818" y="3964257"/>
            <a:ext cx="2093621" cy="1714342"/>
          </a:xfrm>
          <a:prstGeom prst="rect">
            <a:avLst/>
          </a:prstGeom>
        </p:spPr>
      </p:pic>
      <p:sp>
        <p:nvSpPr>
          <p:cNvPr id="5"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“Hello World” Bot Demo</a:t>
            </a:r>
            <a:endParaRPr lang="en-IN" sz="4400" dirty="0">
              <a:solidFill>
                <a:srgbClr val="0070C0"/>
              </a:solidFill>
            </a:endParaRPr>
          </a:p>
        </p:txBody>
      </p:sp>
      <p:sp>
        <p:nvSpPr>
          <p:cNvPr id="306" name="Rectangle 305"/>
          <p:cNvSpPr/>
          <p:nvPr/>
        </p:nvSpPr>
        <p:spPr bwMode="auto">
          <a:xfrm>
            <a:off x="4336330" y="965200"/>
            <a:ext cx="7673418" cy="5878800"/>
          </a:xfrm>
          <a:prstGeom prst="rect">
            <a:avLst/>
          </a:prstGeom>
          <a:noFill/>
          <a:ln w="28575">
            <a:solidFill>
              <a:schemeClr val="bg2">
                <a:lumMod val="75000"/>
              </a:schemeClr>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Slide Number Placeholder 2"/>
          <p:cNvSpPr>
            <a:spLocks noGrp="1"/>
          </p:cNvSpPr>
          <p:nvPr>
            <p:ph type="sldNum" sz="quarter" idx="4"/>
          </p:nvPr>
        </p:nvSpPr>
        <p:spPr/>
        <p:txBody>
          <a:bodyPr/>
          <a:lstStyle/>
          <a:p>
            <a:fld id="{A34B8C21-472C-43AD-8B9F-5964D09AB204}" type="slidenum">
              <a:rPr lang="en-IN" smtClean="0"/>
              <a:pPr/>
              <a:t>16</a:t>
            </a:fld>
            <a:endParaRPr lang="en-IN" dirty="0"/>
          </a:p>
        </p:txBody>
      </p:sp>
      <p:grpSp>
        <p:nvGrpSpPr>
          <p:cNvPr id="140" name="Group 139">
            <a:extLst>
              <a:ext uri="{FF2B5EF4-FFF2-40B4-BE49-F238E27FC236}">
                <a16:creationId xmlns:a16="http://schemas.microsoft.com/office/drawing/2014/main" id="{D441B1AF-4AEA-437C-A96A-808BC1F8C3FD}"/>
              </a:ext>
            </a:extLst>
          </p:cNvPr>
          <p:cNvGrpSpPr/>
          <p:nvPr/>
        </p:nvGrpSpPr>
        <p:grpSpPr>
          <a:xfrm>
            <a:off x="5213022" y="1345994"/>
            <a:ext cx="6468071" cy="4546806"/>
            <a:chOff x="5668351" y="2180470"/>
            <a:chExt cx="5400000" cy="3471429"/>
          </a:xfrm>
        </p:grpSpPr>
        <p:sp>
          <p:nvSpPr>
            <p:cNvPr id="141" name="Freeform 368">
              <a:extLst>
                <a:ext uri="{FF2B5EF4-FFF2-40B4-BE49-F238E27FC236}">
                  <a16:creationId xmlns:a16="http://schemas.microsoft.com/office/drawing/2014/main" id="{72A8D66D-F76C-4D0C-B08D-58B71B381FF1}"/>
                </a:ext>
              </a:extLst>
            </p:cNvPr>
            <p:cNvSpPr>
              <a:spLocks/>
            </p:cNvSpPr>
            <p:nvPr/>
          </p:nvSpPr>
          <p:spPr bwMode="auto">
            <a:xfrm>
              <a:off x="9729695" y="4275429"/>
              <a:ext cx="1338656" cy="1376470"/>
            </a:xfrm>
            <a:custGeom>
              <a:avLst/>
              <a:gdLst>
                <a:gd name="T0" fmla="*/ 0 w 160"/>
                <a:gd name="T1" fmla="*/ 127 h 164"/>
                <a:gd name="T2" fmla="*/ 124 w 160"/>
                <a:gd name="T3" fmla="*/ 164 h 164"/>
                <a:gd name="T4" fmla="*/ 146 w 160"/>
                <a:gd name="T5" fmla="*/ 147 h 164"/>
                <a:gd name="T6" fmla="*/ 148 w 160"/>
                <a:gd name="T7" fmla="*/ 0 h 164"/>
              </a:gdLst>
              <a:ahLst/>
              <a:cxnLst>
                <a:cxn ang="0">
                  <a:pos x="T0" y="T1"/>
                </a:cxn>
                <a:cxn ang="0">
                  <a:pos x="T2" y="T3"/>
                </a:cxn>
                <a:cxn ang="0">
                  <a:pos x="T4" y="T5"/>
                </a:cxn>
                <a:cxn ang="0">
                  <a:pos x="T6" y="T7"/>
                </a:cxn>
              </a:cxnLst>
              <a:rect l="0" t="0" r="r" b="b"/>
              <a:pathLst>
                <a:path w="160" h="164">
                  <a:moveTo>
                    <a:pt x="0" y="127"/>
                  </a:moveTo>
                  <a:cubicBezTo>
                    <a:pt x="124" y="164"/>
                    <a:pt x="124" y="164"/>
                    <a:pt x="124" y="164"/>
                  </a:cubicBezTo>
                  <a:cubicBezTo>
                    <a:pt x="124" y="164"/>
                    <a:pt x="143" y="163"/>
                    <a:pt x="146" y="147"/>
                  </a:cubicBezTo>
                  <a:cubicBezTo>
                    <a:pt x="156" y="99"/>
                    <a:pt x="160" y="49"/>
                    <a:pt x="148"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69">
              <a:extLst>
                <a:ext uri="{FF2B5EF4-FFF2-40B4-BE49-F238E27FC236}">
                  <a16:creationId xmlns:a16="http://schemas.microsoft.com/office/drawing/2014/main" id="{BE9F9B13-C80B-47D1-9DBD-CA21A3A06BCE}"/>
                </a:ext>
              </a:extLst>
            </p:cNvPr>
            <p:cNvSpPr>
              <a:spLocks/>
            </p:cNvSpPr>
            <p:nvPr/>
          </p:nvSpPr>
          <p:spPr bwMode="auto">
            <a:xfrm>
              <a:off x="9729695" y="2830890"/>
              <a:ext cx="1164704" cy="1633614"/>
            </a:xfrm>
            <a:custGeom>
              <a:avLst/>
              <a:gdLst>
                <a:gd name="T0" fmla="*/ 0 w 139"/>
                <a:gd name="T1" fmla="*/ 195 h 195"/>
                <a:gd name="T2" fmla="*/ 115 w 139"/>
                <a:gd name="T3" fmla="*/ 156 h 195"/>
                <a:gd name="T4" fmla="*/ 131 w 139"/>
                <a:gd name="T5" fmla="*/ 115 h 195"/>
                <a:gd name="T6" fmla="*/ 44 w 139"/>
                <a:gd name="T7" fmla="*/ 0 h 195"/>
              </a:gdLst>
              <a:ahLst/>
              <a:cxnLst>
                <a:cxn ang="0">
                  <a:pos x="T0" y="T1"/>
                </a:cxn>
                <a:cxn ang="0">
                  <a:pos x="T2" y="T3"/>
                </a:cxn>
                <a:cxn ang="0">
                  <a:pos x="T4" y="T5"/>
                </a:cxn>
                <a:cxn ang="0">
                  <a:pos x="T6" y="T7"/>
                </a:cxn>
              </a:cxnLst>
              <a:rect l="0" t="0" r="r" b="b"/>
              <a:pathLst>
                <a:path w="139" h="195">
                  <a:moveTo>
                    <a:pt x="0" y="195"/>
                  </a:moveTo>
                  <a:cubicBezTo>
                    <a:pt x="115" y="156"/>
                    <a:pt x="115" y="156"/>
                    <a:pt x="115" y="156"/>
                  </a:cubicBezTo>
                  <a:cubicBezTo>
                    <a:pt x="115" y="156"/>
                    <a:pt x="139" y="146"/>
                    <a:pt x="131" y="115"/>
                  </a:cubicBezTo>
                  <a:cubicBezTo>
                    <a:pt x="118" y="68"/>
                    <a:pt x="81" y="31"/>
                    <a:pt x="44" y="0"/>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0">
              <a:extLst>
                <a:ext uri="{FF2B5EF4-FFF2-40B4-BE49-F238E27FC236}">
                  <a16:creationId xmlns:a16="http://schemas.microsoft.com/office/drawing/2014/main" id="{C3D4854B-6DF5-4215-994F-0EBC56793EB8}"/>
                </a:ext>
              </a:extLst>
            </p:cNvPr>
            <p:cNvSpPr>
              <a:spLocks/>
            </p:cNvSpPr>
            <p:nvPr/>
          </p:nvSpPr>
          <p:spPr bwMode="auto">
            <a:xfrm>
              <a:off x="8564991" y="2195595"/>
              <a:ext cx="1391596" cy="1535296"/>
            </a:xfrm>
            <a:custGeom>
              <a:avLst/>
              <a:gdLst>
                <a:gd name="T0" fmla="*/ 76 w 166"/>
                <a:gd name="T1" fmla="*/ 183 h 183"/>
                <a:gd name="T2" fmla="*/ 149 w 166"/>
                <a:gd name="T3" fmla="*/ 84 h 183"/>
                <a:gd name="T4" fmla="*/ 130 w 166"/>
                <a:gd name="T5" fmla="*/ 39 h 183"/>
                <a:gd name="T6" fmla="*/ 0 w 166"/>
                <a:gd name="T7" fmla="*/ 0 h 183"/>
              </a:gdLst>
              <a:ahLst/>
              <a:cxnLst>
                <a:cxn ang="0">
                  <a:pos x="T0" y="T1"/>
                </a:cxn>
                <a:cxn ang="0">
                  <a:pos x="T2" y="T3"/>
                </a:cxn>
                <a:cxn ang="0">
                  <a:pos x="T4" y="T5"/>
                </a:cxn>
                <a:cxn ang="0">
                  <a:pos x="T6" y="T7"/>
                </a:cxn>
              </a:cxnLst>
              <a:rect l="0" t="0" r="r" b="b"/>
              <a:pathLst>
                <a:path w="166" h="183">
                  <a:moveTo>
                    <a:pt x="76" y="183"/>
                  </a:moveTo>
                  <a:cubicBezTo>
                    <a:pt x="149" y="84"/>
                    <a:pt x="149" y="84"/>
                    <a:pt x="149" y="84"/>
                  </a:cubicBezTo>
                  <a:cubicBezTo>
                    <a:pt x="149" y="84"/>
                    <a:pt x="166" y="62"/>
                    <a:pt x="130" y="39"/>
                  </a:cubicBezTo>
                  <a:cubicBezTo>
                    <a:pt x="93" y="14"/>
                    <a:pt x="47" y="4"/>
                    <a:pt x="0" y="0"/>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71">
              <a:extLst>
                <a:ext uri="{FF2B5EF4-FFF2-40B4-BE49-F238E27FC236}">
                  <a16:creationId xmlns:a16="http://schemas.microsoft.com/office/drawing/2014/main" id="{101AF532-8998-4429-AC1A-AEF45126C6DB}"/>
                </a:ext>
              </a:extLst>
            </p:cNvPr>
            <p:cNvSpPr>
              <a:spLocks/>
            </p:cNvSpPr>
            <p:nvPr/>
          </p:nvSpPr>
          <p:spPr bwMode="auto">
            <a:xfrm>
              <a:off x="6961630" y="2180470"/>
              <a:ext cx="1421848" cy="1285713"/>
            </a:xfrm>
            <a:custGeom>
              <a:avLst/>
              <a:gdLst>
                <a:gd name="T0" fmla="*/ 170 w 170"/>
                <a:gd name="T1" fmla="*/ 153 h 153"/>
                <a:gd name="T2" fmla="*/ 168 w 170"/>
                <a:gd name="T3" fmla="*/ 30 h 153"/>
                <a:gd name="T4" fmla="*/ 134 w 170"/>
                <a:gd name="T5" fmla="*/ 3 h 153"/>
                <a:gd name="T6" fmla="*/ 0 w 170"/>
                <a:gd name="T7" fmla="*/ 48 h 153"/>
              </a:gdLst>
              <a:ahLst/>
              <a:cxnLst>
                <a:cxn ang="0">
                  <a:pos x="T0" y="T1"/>
                </a:cxn>
                <a:cxn ang="0">
                  <a:pos x="T2" y="T3"/>
                </a:cxn>
                <a:cxn ang="0">
                  <a:pos x="T4" y="T5"/>
                </a:cxn>
                <a:cxn ang="0">
                  <a:pos x="T6" y="T7"/>
                </a:cxn>
              </a:cxnLst>
              <a:rect l="0" t="0" r="r" b="b"/>
              <a:pathLst>
                <a:path w="170" h="153">
                  <a:moveTo>
                    <a:pt x="170" y="153"/>
                  </a:moveTo>
                  <a:cubicBezTo>
                    <a:pt x="168" y="30"/>
                    <a:pt x="168" y="30"/>
                    <a:pt x="168" y="30"/>
                  </a:cubicBezTo>
                  <a:cubicBezTo>
                    <a:pt x="168" y="30"/>
                    <a:pt x="166" y="5"/>
                    <a:pt x="134" y="3"/>
                  </a:cubicBezTo>
                  <a:cubicBezTo>
                    <a:pt x="86" y="0"/>
                    <a:pt x="40" y="24"/>
                    <a:pt x="0" y="48"/>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72">
              <a:extLst>
                <a:ext uri="{FF2B5EF4-FFF2-40B4-BE49-F238E27FC236}">
                  <a16:creationId xmlns:a16="http://schemas.microsoft.com/office/drawing/2014/main" id="{055EA703-4BB1-405B-A3A3-BDAD26D1312E}"/>
                </a:ext>
              </a:extLst>
            </p:cNvPr>
            <p:cNvSpPr>
              <a:spLocks/>
            </p:cNvSpPr>
            <p:nvPr/>
          </p:nvSpPr>
          <p:spPr bwMode="auto">
            <a:xfrm>
              <a:off x="5880115" y="2725008"/>
              <a:ext cx="1648739" cy="1126893"/>
            </a:xfrm>
            <a:custGeom>
              <a:avLst/>
              <a:gdLst>
                <a:gd name="T0" fmla="*/ 197 w 197"/>
                <a:gd name="T1" fmla="*/ 120 h 134"/>
                <a:gd name="T2" fmla="*/ 121 w 197"/>
                <a:gd name="T3" fmla="*/ 18 h 134"/>
                <a:gd name="T4" fmla="*/ 78 w 197"/>
                <a:gd name="T5" fmla="*/ 22 h 134"/>
                <a:gd name="T6" fmla="*/ 0 w 197"/>
                <a:gd name="T7" fmla="*/ 134 h 134"/>
              </a:gdLst>
              <a:ahLst/>
              <a:cxnLst>
                <a:cxn ang="0">
                  <a:pos x="T0" y="T1"/>
                </a:cxn>
                <a:cxn ang="0">
                  <a:pos x="T2" y="T3"/>
                </a:cxn>
                <a:cxn ang="0">
                  <a:pos x="T4" y="T5"/>
                </a:cxn>
                <a:cxn ang="0">
                  <a:pos x="T6" y="T7"/>
                </a:cxn>
              </a:cxnLst>
              <a:rect l="0" t="0" r="r" b="b"/>
              <a:pathLst>
                <a:path w="197" h="134">
                  <a:moveTo>
                    <a:pt x="197" y="120"/>
                  </a:moveTo>
                  <a:cubicBezTo>
                    <a:pt x="121" y="18"/>
                    <a:pt x="121" y="18"/>
                    <a:pt x="121" y="18"/>
                  </a:cubicBezTo>
                  <a:cubicBezTo>
                    <a:pt x="121" y="18"/>
                    <a:pt x="104" y="0"/>
                    <a:pt x="78" y="22"/>
                  </a:cubicBezTo>
                  <a:cubicBezTo>
                    <a:pt x="43" y="51"/>
                    <a:pt x="18" y="91"/>
                    <a:pt x="0" y="134"/>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73">
              <a:extLst>
                <a:ext uri="{FF2B5EF4-FFF2-40B4-BE49-F238E27FC236}">
                  <a16:creationId xmlns:a16="http://schemas.microsoft.com/office/drawing/2014/main" id="{32A03F1D-E808-4F32-9D4F-6D33D38A99E2}"/>
                </a:ext>
              </a:extLst>
            </p:cNvPr>
            <p:cNvSpPr>
              <a:spLocks/>
            </p:cNvSpPr>
            <p:nvPr/>
          </p:nvSpPr>
          <p:spPr bwMode="auto">
            <a:xfrm>
              <a:off x="5668351" y="4086351"/>
              <a:ext cx="1315965" cy="1406722"/>
            </a:xfrm>
            <a:custGeom>
              <a:avLst/>
              <a:gdLst>
                <a:gd name="T0" fmla="*/ 157 w 157"/>
                <a:gd name="T1" fmla="*/ 43 h 168"/>
                <a:gd name="T2" fmla="*/ 49 w 157"/>
                <a:gd name="T3" fmla="*/ 6 h 168"/>
                <a:gd name="T4" fmla="*/ 7 w 157"/>
                <a:gd name="T5" fmla="*/ 32 h 168"/>
                <a:gd name="T6" fmla="*/ 0 w 157"/>
                <a:gd name="T7" fmla="*/ 95 h 168"/>
                <a:gd name="T8" fmla="*/ 9 w 157"/>
                <a:gd name="T9" fmla="*/ 168 h 168"/>
              </a:gdLst>
              <a:ahLst/>
              <a:cxnLst>
                <a:cxn ang="0">
                  <a:pos x="T0" y="T1"/>
                </a:cxn>
                <a:cxn ang="0">
                  <a:pos x="T2" y="T3"/>
                </a:cxn>
                <a:cxn ang="0">
                  <a:pos x="T4" y="T5"/>
                </a:cxn>
                <a:cxn ang="0">
                  <a:pos x="T6" y="T7"/>
                </a:cxn>
                <a:cxn ang="0">
                  <a:pos x="T8" y="T9"/>
                </a:cxn>
              </a:cxnLst>
              <a:rect l="0" t="0" r="r" b="b"/>
              <a:pathLst>
                <a:path w="157" h="168">
                  <a:moveTo>
                    <a:pt x="157" y="43"/>
                  </a:moveTo>
                  <a:cubicBezTo>
                    <a:pt x="49" y="6"/>
                    <a:pt x="49" y="6"/>
                    <a:pt x="49" y="6"/>
                  </a:cubicBezTo>
                  <a:cubicBezTo>
                    <a:pt x="49" y="6"/>
                    <a:pt x="18" y="0"/>
                    <a:pt x="7" y="32"/>
                  </a:cubicBezTo>
                  <a:cubicBezTo>
                    <a:pt x="0" y="52"/>
                    <a:pt x="0" y="74"/>
                    <a:pt x="0" y="95"/>
                  </a:cubicBezTo>
                  <a:cubicBezTo>
                    <a:pt x="0" y="120"/>
                    <a:pt x="3" y="145"/>
                    <a:pt x="9" y="168"/>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7" name="Line 375">
              <a:extLst>
                <a:ext uri="{FF2B5EF4-FFF2-40B4-BE49-F238E27FC236}">
                  <a16:creationId xmlns:a16="http://schemas.microsoft.com/office/drawing/2014/main" id="{25BCE20A-CD02-4E3C-B3D0-2F5FCD99162B}"/>
                </a:ext>
              </a:extLst>
            </p:cNvPr>
            <p:cNvSpPr>
              <a:spLocks noChangeShapeType="1"/>
            </p:cNvSpPr>
            <p:nvPr/>
          </p:nvSpPr>
          <p:spPr bwMode="auto">
            <a:xfrm flipV="1">
              <a:off x="5800299" y="5185368"/>
              <a:ext cx="1319127" cy="396570"/>
            </a:xfrm>
            <a:prstGeom prst="line">
              <a:avLst/>
            </a:prstGeom>
            <a:noFill/>
            <a:ln w="28575" cap="flat">
              <a:solidFill>
                <a:srgbClr val="0733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76">
              <a:extLst>
                <a:ext uri="{FF2B5EF4-FFF2-40B4-BE49-F238E27FC236}">
                  <a16:creationId xmlns:a16="http://schemas.microsoft.com/office/drawing/2014/main" id="{31C313F2-6F10-4A5C-A234-F1C9755BA1AB}"/>
                </a:ext>
              </a:extLst>
            </p:cNvPr>
            <p:cNvSpPr>
              <a:spLocks/>
            </p:cNvSpPr>
            <p:nvPr/>
          </p:nvSpPr>
          <p:spPr bwMode="auto">
            <a:xfrm>
              <a:off x="7785996" y="3625008"/>
              <a:ext cx="589915" cy="143700"/>
            </a:xfrm>
            <a:custGeom>
              <a:avLst/>
              <a:gdLst>
                <a:gd name="T0" fmla="*/ 0 w 71"/>
                <a:gd name="T1" fmla="*/ 17 h 17"/>
                <a:gd name="T2" fmla="*/ 71 w 71"/>
                <a:gd name="T3" fmla="*/ 0 h 17"/>
              </a:gdLst>
              <a:ahLst/>
              <a:cxnLst>
                <a:cxn ang="0">
                  <a:pos x="T0" y="T1"/>
                </a:cxn>
                <a:cxn ang="0">
                  <a:pos x="T2" y="T3"/>
                </a:cxn>
              </a:cxnLst>
              <a:rect l="0" t="0" r="r" b="b"/>
              <a:pathLst>
                <a:path w="71" h="17">
                  <a:moveTo>
                    <a:pt x="0" y="17"/>
                  </a:moveTo>
                  <a:cubicBezTo>
                    <a:pt x="21" y="6"/>
                    <a:pt x="45" y="0"/>
                    <a:pt x="71" y="0"/>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77">
              <a:extLst>
                <a:ext uri="{FF2B5EF4-FFF2-40B4-BE49-F238E27FC236}">
                  <a16:creationId xmlns:a16="http://schemas.microsoft.com/office/drawing/2014/main" id="{21E0F93D-0261-4A1F-BF8E-375506E6DA68}"/>
                </a:ext>
              </a:extLst>
            </p:cNvPr>
            <p:cNvSpPr>
              <a:spLocks/>
            </p:cNvSpPr>
            <p:nvPr/>
          </p:nvSpPr>
          <p:spPr bwMode="auto">
            <a:xfrm>
              <a:off x="7233898" y="3874587"/>
              <a:ext cx="378151" cy="453782"/>
            </a:xfrm>
            <a:custGeom>
              <a:avLst/>
              <a:gdLst>
                <a:gd name="T0" fmla="*/ 0 w 45"/>
                <a:gd name="T1" fmla="*/ 54 h 54"/>
                <a:gd name="T2" fmla="*/ 45 w 45"/>
                <a:gd name="T3" fmla="*/ 0 h 54"/>
              </a:gdLst>
              <a:ahLst/>
              <a:cxnLst>
                <a:cxn ang="0">
                  <a:pos x="T0" y="T1"/>
                </a:cxn>
                <a:cxn ang="0">
                  <a:pos x="T2" y="T3"/>
                </a:cxn>
              </a:cxnLst>
              <a:rect l="0" t="0" r="r" b="b"/>
              <a:pathLst>
                <a:path w="45" h="54">
                  <a:moveTo>
                    <a:pt x="0" y="54"/>
                  </a:moveTo>
                  <a:cubicBezTo>
                    <a:pt x="10" y="33"/>
                    <a:pt x="26" y="14"/>
                    <a:pt x="45" y="0"/>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78">
              <a:extLst>
                <a:ext uri="{FF2B5EF4-FFF2-40B4-BE49-F238E27FC236}">
                  <a16:creationId xmlns:a16="http://schemas.microsoft.com/office/drawing/2014/main" id="{4DD55F7A-2C11-4035-A344-E30B567C2563}"/>
                </a:ext>
              </a:extLst>
            </p:cNvPr>
            <p:cNvSpPr>
              <a:spLocks/>
            </p:cNvSpPr>
            <p:nvPr/>
          </p:nvSpPr>
          <p:spPr bwMode="auto">
            <a:xfrm>
              <a:off x="7105324" y="4509881"/>
              <a:ext cx="52944" cy="589915"/>
            </a:xfrm>
            <a:custGeom>
              <a:avLst/>
              <a:gdLst>
                <a:gd name="T0" fmla="*/ 2 w 7"/>
                <a:gd name="T1" fmla="*/ 70 h 70"/>
                <a:gd name="T2" fmla="*/ 0 w 7"/>
                <a:gd name="T3" fmla="*/ 45 h 70"/>
                <a:gd name="T4" fmla="*/ 7 w 7"/>
                <a:gd name="T5" fmla="*/ 0 h 70"/>
              </a:gdLst>
              <a:ahLst/>
              <a:cxnLst>
                <a:cxn ang="0">
                  <a:pos x="T0" y="T1"/>
                </a:cxn>
                <a:cxn ang="0">
                  <a:pos x="T2" y="T3"/>
                </a:cxn>
                <a:cxn ang="0">
                  <a:pos x="T4" y="T5"/>
                </a:cxn>
              </a:cxnLst>
              <a:rect l="0" t="0" r="r" b="b"/>
              <a:pathLst>
                <a:path w="7" h="70">
                  <a:moveTo>
                    <a:pt x="2" y="70"/>
                  </a:moveTo>
                  <a:cubicBezTo>
                    <a:pt x="1" y="62"/>
                    <a:pt x="0" y="53"/>
                    <a:pt x="0" y="45"/>
                  </a:cubicBezTo>
                  <a:cubicBezTo>
                    <a:pt x="0" y="29"/>
                    <a:pt x="3" y="14"/>
                    <a:pt x="7" y="0"/>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81">
              <a:extLst>
                <a:ext uri="{FF2B5EF4-FFF2-40B4-BE49-F238E27FC236}">
                  <a16:creationId xmlns:a16="http://schemas.microsoft.com/office/drawing/2014/main" id="{174C8083-4D71-4595-AB6F-8624B2377176}"/>
                </a:ext>
              </a:extLst>
            </p:cNvPr>
            <p:cNvSpPr>
              <a:spLocks/>
            </p:cNvSpPr>
            <p:nvPr/>
          </p:nvSpPr>
          <p:spPr bwMode="auto">
            <a:xfrm>
              <a:off x="9578434" y="4683832"/>
              <a:ext cx="68070" cy="597480"/>
            </a:xfrm>
            <a:custGeom>
              <a:avLst/>
              <a:gdLst>
                <a:gd name="T0" fmla="*/ 6 w 8"/>
                <a:gd name="T1" fmla="*/ 0 h 72"/>
                <a:gd name="T2" fmla="*/ 8 w 8"/>
                <a:gd name="T3" fmla="*/ 25 h 72"/>
                <a:gd name="T4" fmla="*/ 0 w 8"/>
                <a:gd name="T5" fmla="*/ 72 h 72"/>
              </a:gdLst>
              <a:ahLst/>
              <a:cxnLst>
                <a:cxn ang="0">
                  <a:pos x="T0" y="T1"/>
                </a:cxn>
                <a:cxn ang="0">
                  <a:pos x="T2" y="T3"/>
                </a:cxn>
                <a:cxn ang="0">
                  <a:pos x="T4" y="T5"/>
                </a:cxn>
              </a:cxnLst>
              <a:rect l="0" t="0" r="r" b="b"/>
              <a:pathLst>
                <a:path w="8" h="72">
                  <a:moveTo>
                    <a:pt x="6" y="0"/>
                  </a:moveTo>
                  <a:cubicBezTo>
                    <a:pt x="7" y="8"/>
                    <a:pt x="8" y="16"/>
                    <a:pt x="8" y="25"/>
                  </a:cubicBezTo>
                  <a:cubicBezTo>
                    <a:pt x="8" y="41"/>
                    <a:pt x="5" y="57"/>
                    <a:pt x="0" y="7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82">
              <a:extLst>
                <a:ext uri="{FF2B5EF4-FFF2-40B4-BE49-F238E27FC236}">
                  <a16:creationId xmlns:a16="http://schemas.microsoft.com/office/drawing/2014/main" id="{505931D6-BED7-47C9-879E-11561CA57F11}"/>
                </a:ext>
              </a:extLst>
            </p:cNvPr>
            <p:cNvSpPr>
              <a:spLocks/>
            </p:cNvSpPr>
            <p:nvPr/>
          </p:nvSpPr>
          <p:spPr bwMode="auto">
            <a:xfrm>
              <a:off x="9230535" y="3950217"/>
              <a:ext cx="347898" cy="536977"/>
            </a:xfrm>
            <a:custGeom>
              <a:avLst/>
              <a:gdLst>
                <a:gd name="T0" fmla="*/ 0 w 41"/>
                <a:gd name="T1" fmla="*/ 0 h 64"/>
                <a:gd name="T2" fmla="*/ 41 w 41"/>
                <a:gd name="T3" fmla="*/ 64 h 64"/>
              </a:gdLst>
              <a:ahLst/>
              <a:cxnLst>
                <a:cxn ang="0">
                  <a:pos x="T0" y="T1"/>
                </a:cxn>
                <a:cxn ang="0">
                  <a:pos x="T2" y="T3"/>
                </a:cxn>
              </a:cxnLst>
              <a:rect l="0" t="0" r="r" b="b"/>
              <a:pathLst>
                <a:path w="41" h="64">
                  <a:moveTo>
                    <a:pt x="0" y="0"/>
                  </a:moveTo>
                  <a:cubicBezTo>
                    <a:pt x="18" y="17"/>
                    <a:pt x="33" y="39"/>
                    <a:pt x="41" y="64"/>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383">
              <a:extLst>
                <a:ext uri="{FF2B5EF4-FFF2-40B4-BE49-F238E27FC236}">
                  <a16:creationId xmlns:a16="http://schemas.microsoft.com/office/drawing/2014/main" id="{00597618-8D6A-41CB-B592-31AFD119FAED}"/>
                </a:ext>
              </a:extLst>
            </p:cNvPr>
            <p:cNvSpPr>
              <a:spLocks/>
            </p:cNvSpPr>
            <p:nvPr/>
          </p:nvSpPr>
          <p:spPr bwMode="auto">
            <a:xfrm>
              <a:off x="8542298" y="3632570"/>
              <a:ext cx="574790" cy="226891"/>
            </a:xfrm>
            <a:custGeom>
              <a:avLst/>
              <a:gdLst>
                <a:gd name="T0" fmla="*/ 0 w 68"/>
                <a:gd name="T1" fmla="*/ 0 h 27"/>
                <a:gd name="T2" fmla="*/ 68 w 68"/>
                <a:gd name="T3" fmla="*/ 27 h 27"/>
              </a:gdLst>
              <a:ahLst/>
              <a:cxnLst>
                <a:cxn ang="0">
                  <a:pos x="T0" y="T1"/>
                </a:cxn>
                <a:cxn ang="0">
                  <a:pos x="T2" y="T3"/>
                </a:cxn>
              </a:cxnLst>
              <a:rect l="0" t="0" r="r" b="b"/>
              <a:pathLst>
                <a:path w="68" h="27">
                  <a:moveTo>
                    <a:pt x="0" y="0"/>
                  </a:moveTo>
                  <a:cubicBezTo>
                    <a:pt x="25" y="3"/>
                    <a:pt x="48" y="13"/>
                    <a:pt x="68" y="27"/>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63">
              <a:extLst>
                <a:ext uri="{FF2B5EF4-FFF2-40B4-BE49-F238E27FC236}">
                  <a16:creationId xmlns:a16="http://schemas.microsoft.com/office/drawing/2014/main" id="{BCD0E936-FA0E-4F92-9535-EB2B051F41F9}"/>
                </a:ext>
              </a:extLst>
            </p:cNvPr>
            <p:cNvSpPr>
              <a:spLocks/>
            </p:cNvSpPr>
            <p:nvPr/>
          </p:nvSpPr>
          <p:spPr bwMode="auto">
            <a:xfrm>
              <a:off x="9612469" y="4792913"/>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Explore the Results</a:t>
              </a:r>
            </a:p>
          </p:txBody>
        </p:sp>
        <p:sp>
          <p:nvSpPr>
            <p:cNvPr id="185" name="Freeform 164">
              <a:extLst>
                <a:ext uri="{FF2B5EF4-FFF2-40B4-BE49-F238E27FC236}">
                  <a16:creationId xmlns:a16="http://schemas.microsoft.com/office/drawing/2014/main" id="{7E708F6C-3825-4076-9F5C-A69820764D76}"/>
                </a:ext>
              </a:extLst>
            </p:cNvPr>
            <p:cNvSpPr>
              <a:spLocks/>
            </p:cNvSpPr>
            <p:nvPr/>
          </p:nvSpPr>
          <p:spPr bwMode="auto">
            <a:xfrm>
              <a:off x="5899927" y="4572002"/>
              <a:ext cx="1005838" cy="805218"/>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Context of the Bot Demo</a:t>
              </a:r>
            </a:p>
          </p:txBody>
        </p:sp>
        <p:sp>
          <p:nvSpPr>
            <p:cNvPr id="186" name="Freeform 166">
              <a:extLst>
                <a:ext uri="{FF2B5EF4-FFF2-40B4-BE49-F238E27FC236}">
                  <a16:creationId xmlns:a16="http://schemas.microsoft.com/office/drawing/2014/main" id="{938DDAB8-2DA6-408B-BAA2-D0A06040C7D9}"/>
                </a:ext>
              </a:extLst>
            </p:cNvPr>
            <p:cNvSpPr>
              <a:spLocks/>
            </p:cNvSpPr>
            <p:nvPr/>
          </p:nvSpPr>
          <p:spPr bwMode="auto">
            <a:xfrm>
              <a:off x="5973782" y="3521876"/>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the Git Code to your DSVM</a:t>
              </a:r>
            </a:p>
          </p:txBody>
        </p:sp>
        <p:sp>
          <p:nvSpPr>
            <p:cNvPr id="187" name="Freeform 167">
              <a:extLst>
                <a:ext uri="{FF2B5EF4-FFF2-40B4-BE49-F238E27FC236}">
                  <a16:creationId xmlns:a16="http://schemas.microsoft.com/office/drawing/2014/main" id="{43E01652-3238-46D9-9DE9-8DDA1A0C8007}"/>
                </a:ext>
              </a:extLst>
            </p:cNvPr>
            <p:cNvSpPr>
              <a:spLocks/>
            </p:cNvSpPr>
            <p:nvPr/>
          </p:nvSpPr>
          <p:spPr bwMode="auto">
            <a:xfrm>
              <a:off x="8344837" y="2723113"/>
              <a:ext cx="1248153" cy="921993"/>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Bot Subscription Key</a:t>
              </a:r>
            </a:p>
          </p:txBody>
        </p:sp>
        <p:sp>
          <p:nvSpPr>
            <p:cNvPr id="188" name="Freeform 168">
              <a:extLst>
                <a:ext uri="{FF2B5EF4-FFF2-40B4-BE49-F238E27FC236}">
                  <a16:creationId xmlns:a16="http://schemas.microsoft.com/office/drawing/2014/main" id="{E59439E8-706D-4A8A-98DB-B89185AB0F99}"/>
                </a:ext>
              </a:extLst>
            </p:cNvPr>
            <p:cNvSpPr>
              <a:spLocks/>
            </p:cNvSpPr>
            <p:nvPr/>
          </p:nvSpPr>
          <p:spPr bwMode="auto">
            <a:xfrm>
              <a:off x="9315250" y="3568612"/>
              <a:ext cx="1343651"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Deploy it on Azure</a:t>
              </a:r>
            </a:p>
          </p:txBody>
        </p:sp>
        <p:sp>
          <p:nvSpPr>
            <p:cNvPr id="189" name="AutoShape 22">
              <a:extLst>
                <a:ext uri="{FF2B5EF4-FFF2-40B4-BE49-F238E27FC236}">
                  <a16:creationId xmlns:a16="http://schemas.microsoft.com/office/drawing/2014/main" id="{82FCFCED-9F20-44FA-B906-F1A3F26FF74E}"/>
                </a:ext>
              </a:extLst>
            </p:cNvPr>
            <p:cNvSpPr>
              <a:spLocks noChangeAspect="1" noChangeArrowheads="1" noTextEdit="1"/>
            </p:cNvSpPr>
            <p:nvPr/>
          </p:nvSpPr>
          <p:spPr bwMode="auto">
            <a:xfrm rot="18353286">
              <a:off x="7892617" y="2247800"/>
              <a:ext cx="143532" cy="47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AutoShape 26">
              <a:extLst>
                <a:ext uri="{FF2B5EF4-FFF2-40B4-BE49-F238E27FC236}">
                  <a16:creationId xmlns:a16="http://schemas.microsoft.com/office/drawing/2014/main" id="{09EBB9A4-A6A1-46BD-ACE1-191DA44860C1}"/>
                </a:ext>
              </a:extLst>
            </p:cNvPr>
            <p:cNvSpPr>
              <a:spLocks noChangeAspect="1" noChangeArrowheads="1" noTextEdit="1"/>
            </p:cNvSpPr>
            <p:nvPr/>
          </p:nvSpPr>
          <p:spPr bwMode="auto">
            <a:xfrm rot="2053077">
              <a:off x="7895385" y="2244108"/>
              <a:ext cx="137994" cy="48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50">
              <a:extLst>
                <a:ext uri="{FF2B5EF4-FFF2-40B4-BE49-F238E27FC236}">
                  <a16:creationId xmlns:a16="http://schemas.microsoft.com/office/drawing/2014/main" id="{269E06DE-116B-4D29-B4C1-A912F98CA879}"/>
                </a:ext>
              </a:extLst>
            </p:cNvPr>
            <p:cNvSpPr>
              <a:spLocks/>
            </p:cNvSpPr>
            <p:nvPr/>
          </p:nvSpPr>
          <p:spPr bwMode="auto">
            <a:xfrm>
              <a:off x="7052679" y="2707908"/>
              <a:ext cx="1392659"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Exploring the Bot Using Not Emulator</a:t>
              </a:r>
            </a:p>
          </p:txBody>
        </p:sp>
      </p:grpSp>
      <p:pic>
        <p:nvPicPr>
          <p:cNvPr id="30" name="Picture 2">
            <a:extLst>
              <a:ext uri="{FF2B5EF4-FFF2-40B4-BE49-F238E27FC236}">
                <a16:creationId xmlns:a16="http://schemas.microsoft.com/office/drawing/2014/main" id="{698C1573-7B42-41F5-A985-F9836E9F2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364" y="965200"/>
            <a:ext cx="4030024" cy="3260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95644863-74F5-43BD-AC94-797B92933063}"/>
              </a:ext>
            </a:extLst>
          </p:cNvPr>
          <p:cNvSpPr txBox="1"/>
          <p:nvPr/>
        </p:nvSpPr>
        <p:spPr>
          <a:xfrm>
            <a:off x="339365" y="4883085"/>
            <a:ext cx="3645326" cy="1323439"/>
          </a:xfrm>
          <a:prstGeom prst="rect">
            <a:avLst/>
          </a:prstGeom>
          <a:noFill/>
        </p:spPr>
        <p:txBody>
          <a:bodyPr wrap="square" rtlCol="0">
            <a:spAutoFit/>
          </a:bodyPr>
          <a:lstStyle/>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Simple “Hello Word” Demo</a:t>
            </a:r>
          </a:p>
          <a:p>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53483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BAF28-C348-4887-AA40-E9BFDC3BBD06}"/>
              </a:ext>
            </a:extLst>
          </p:cNvPr>
          <p:cNvPicPr>
            <a:picLocks noChangeAspect="1"/>
          </p:cNvPicPr>
          <p:nvPr/>
        </p:nvPicPr>
        <p:blipFill>
          <a:blip r:embed="rId3"/>
          <a:stretch>
            <a:fillRect/>
          </a:stretch>
        </p:blipFill>
        <p:spPr>
          <a:xfrm>
            <a:off x="7333818" y="3964257"/>
            <a:ext cx="2093621" cy="1714342"/>
          </a:xfrm>
          <a:prstGeom prst="rect">
            <a:avLst/>
          </a:prstGeom>
        </p:spPr>
      </p:pic>
      <p:sp>
        <p:nvSpPr>
          <p:cNvPr id="5"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User Input Bot 1 Demo</a:t>
            </a:r>
            <a:endParaRPr lang="en-IN" sz="4400" dirty="0">
              <a:solidFill>
                <a:srgbClr val="0070C0"/>
              </a:solidFill>
            </a:endParaRPr>
          </a:p>
        </p:txBody>
      </p:sp>
      <p:sp>
        <p:nvSpPr>
          <p:cNvPr id="306" name="Rectangle 305"/>
          <p:cNvSpPr/>
          <p:nvPr/>
        </p:nvSpPr>
        <p:spPr bwMode="auto">
          <a:xfrm>
            <a:off x="4336330" y="965200"/>
            <a:ext cx="7673418" cy="5878800"/>
          </a:xfrm>
          <a:prstGeom prst="rect">
            <a:avLst/>
          </a:prstGeom>
          <a:noFill/>
          <a:ln w="28575">
            <a:solidFill>
              <a:schemeClr val="bg2">
                <a:lumMod val="75000"/>
              </a:schemeClr>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Slide Number Placeholder 2"/>
          <p:cNvSpPr>
            <a:spLocks noGrp="1"/>
          </p:cNvSpPr>
          <p:nvPr>
            <p:ph type="sldNum" sz="quarter" idx="4"/>
          </p:nvPr>
        </p:nvSpPr>
        <p:spPr/>
        <p:txBody>
          <a:bodyPr/>
          <a:lstStyle/>
          <a:p>
            <a:fld id="{A34B8C21-472C-43AD-8B9F-5964D09AB204}" type="slidenum">
              <a:rPr lang="en-IN" smtClean="0"/>
              <a:pPr/>
              <a:t>17</a:t>
            </a:fld>
            <a:endParaRPr lang="en-IN" dirty="0"/>
          </a:p>
        </p:txBody>
      </p:sp>
      <p:grpSp>
        <p:nvGrpSpPr>
          <p:cNvPr id="140" name="Group 139">
            <a:extLst>
              <a:ext uri="{FF2B5EF4-FFF2-40B4-BE49-F238E27FC236}">
                <a16:creationId xmlns:a16="http://schemas.microsoft.com/office/drawing/2014/main" id="{D441B1AF-4AEA-437C-A96A-808BC1F8C3FD}"/>
              </a:ext>
            </a:extLst>
          </p:cNvPr>
          <p:cNvGrpSpPr/>
          <p:nvPr/>
        </p:nvGrpSpPr>
        <p:grpSpPr>
          <a:xfrm>
            <a:off x="5213022" y="1345994"/>
            <a:ext cx="6468071" cy="4546806"/>
            <a:chOff x="5668351" y="2180470"/>
            <a:chExt cx="5400000" cy="3471429"/>
          </a:xfrm>
        </p:grpSpPr>
        <p:sp>
          <p:nvSpPr>
            <p:cNvPr id="141" name="Freeform 368">
              <a:extLst>
                <a:ext uri="{FF2B5EF4-FFF2-40B4-BE49-F238E27FC236}">
                  <a16:creationId xmlns:a16="http://schemas.microsoft.com/office/drawing/2014/main" id="{72A8D66D-F76C-4D0C-B08D-58B71B381FF1}"/>
                </a:ext>
              </a:extLst>
            </p:cNvPr>
            <p:cNvSpPr>
              <a:spLocks/>
            </p:cNvSpPr>
            <p:nvPr/>
          </p:nvSpPr>
          <p:spPr bwMode="auto">
            <a:xfrm>
              <a:off x="9729695" y="4275429"/>
              <a:ext cx="1338656" cy="1376470"/>
            </a:xfrm>
            <a:custGeom>
              <a:avLst/>
              <a:gdLst>
                <a:gd name="T0" fmla="*/ 0 w 160"/>
                <a:gd name="T1" fmla="*/ 127 h 164"/>
                <a:gd name="T2" fmla="*/ 124 w 160"/>
                <a:gd name="T3" fmla="*/ 164 h 164"/>
                <a:gd name="T4" fmla="*/ 146 w 160"/>
                <a:gd name="T5" fmla="*/ 147 h 164"/>
                <a:gd name="T6" fmla="*/ 148 w 160"/>
                <a:gd name="T7" fmla="*/ 0 h 164"/>
              </a:gdLst>
              <a:ahLst/>
              <a:cxnLst>
                <a:cxn ang="0">
                  <a:pos x="T0" y="T1"/>
                </a:cxn>
                <a:cxn ang="0">
                  <a:pos x="T2" y="T3"/>
                </a:cxn>
                <a:cxn ang="0">
                  <a:pos x="T4" y="T5"/>
                </a:cxn>
                <a:cxn ang="0">
                  <a:pos x="T6" y="T7"/>
                </a:cxn>
              </a:cxnLst>
              <a:rect l="0" t="0" r="r" b="b"/>
              <a:pathLst>
                <a:path w="160" h="164">
                  <a:moveTo>
                    <a:pt x="0" y="127"/>
                  </a:moveTo>
                  <a:cubicBezTo>
                    <a:pt x="124" y="164"/>
                    <a:pt x="124" y="164"/>
                    <a:pt x="124" y="164"/>
                  </a:cubicBezTo>
                  <a:cubicBezTo>
                    <a:pt x="124" y="164"/>
                    <a:pt x="143" y="163"/>
                    <a:pt x="146" y="147"/>
                  </a:cubicBezTo>
                  <a:cubicBezTo>
                    <a:pt x="156" y="99"/>
                    <a:pt x="160" y="49"/>
                    <a:pt x="148"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69">
              <a:extLst>
                <a:ext uri="{FF2B5EF4-FFF2-40B4-BE49-F238E27FC236}">
                  <a16:creationId xmlns:a16="http://schemas.microsoft.com/office/drawing/2014/main" id="{BE9F9B13-C80B-47D1-9DBD-CA21A3A06BCE}"/>
                </a:ext>
              </a:extLst>
            </p:cNvPr>
            <p:cNvSpPr>
              <a:spLocks/>
            </p:cNvSpPr>
            <p:nvPr/>
          </p:nvSpPr>
          <p:spPr bwMode="auto">
            <a:xfrm>
              <a:off x="9729695" y="2830890"/>
              <a:ext cx="1164704" cy="1633614"/>
            </a:xfrm>
            <a:custGeom>
              <a:avLst/>
              <a:gdLst>
                <a:gd name="T0" fmla="*/ 0 w 139"/>
                <a:gd name="T1" fmla="*/ 195 h 195"/>
                <a:gd name="T2" fmla="*/ 115 w 139"/>
                <a:gd name="T3" fmla="*/ 156 h 195"/>
                <a:gd name="T4" fmla="*/ 131 w 139"/>
                <a:gd name="T5" fmla="*/ 115 h 195"/>
                <a:gd name="T6" fmla="*/ 44 w 139"/>
                <a:gd name="T7" fmla="*/ 0 h 195"/>
              </a:gdLst>
              <a:ahLst/>
              <a:cxnLst>
                <a:cxn ang="0">
                  <a:pos x="T0" y="T1"/>
                </a:cxn>
                <a:cxn ang="0">
                  <a:pos x="T2" y="T3"/>
                </a:cxn>
                <a:cxn ang="0">
                  <a:pos x="T4" y="T5"/>
                </a:cxn>
                <a:cxn ang="0">
                  <a:pos x="T6" y="T7"/>
                </a:cxn>
              </a:cxnLst>
              <a:rect l="0" t="0" r="r" b="b"/>
              <a:pathLst>
                <a:path w="139" h="195">
                  <a:moveTo>
                    <a:pt x="0" y="195"/>
                  </a:moveTo>
                  <a:cubicBezTo>
                    <a:pt x="115" y="156"/>
                    <a:pt x="115" y="156"/>
                    <a:pt x="115" y="156"/>
                  </a:cubicBezTo>
                  <a:cubicBezTo>
                    <a:pt x="115" y="156"/>
                    <a:pt x="139" y="146"/>
                    <a:pt x="131" y="115"/>
                  </a:cubicBezTo>
                  <a:cubicBezTo>
                    <a:pt x="118" y="68"/>
                    <a:pt x="81" y="31"/>
                    <a:pt x="44" y="0"/>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0">
              <a:extLst>
                <a:ext uri="{FF2B5EF4-FFF2-40B4-BE49-F238E27FC236}">
                  <a16:creationId xmlns:a16="http://schemas.microsoft.com/office/drawing/2014/main" id="{C3D4854B-6DF5-4215-994F-0EBC56793EB8}"/>
                </a:ext>
              </a:extLst>
            </p:cNvPr>
            <p:cNvSpPr>
              <a:spLocks/>
            </p:cNvSpPr>
            <p:nvPr/>
          </p:nvSpPr>
          <p:spPr bwMode="auto">
            <a:xfrm>
              <a:off x="8564991" y="2195595"/>
              <a:ext cx="1391596" cy="1535296"/>
            </a:xfrm>
            <a:custGeom>
              <a:avLst/>
              <a:gdLst>
                <a:gd name="T0" fmla="*/ 76 w 166"/>
                <a:gd name="T1" fmla="*/ 183 h 183"/>
                <a:gd name="T2" fmla="*/ 149 w 166"/>
                <a:gd name="T3" fmla="*/ 84 h 183"/>
                <a:gd name="T4" fmla="*/ 130 w 166"/>
                <a:gd name="T5" fmla="*/ 39 h 183"/>
                <a:gd name="T6" fmla="*/ 0 w 166"/>
                <a:gd name="T7" fmla="*/ 0 h 183"/>
              </a:gdLst>
              <a:ahLst/>
              <a:cxnLst>
                <a:cxn ang="0">
                  <a:pos x="T0" y="T1"/>
                </a:cxn>
                <a:cxn ang="0">
                  <a:pos x="T2" y="T3"/>
                </a:cxn>
                <a:cxn ang="0">
                  <a:pos x="T4" y="T5"/>
                </a:cxn>
                <a:cxn ang="0">
                  <a:pos x="T6" y="T7"/>
                </a:cxn>
              </a:cxnLst>
              <a:rect l="0" t="0" r="r" b="b"/>
              <a:pathLst>
                <a:path w="166" h="183">
                  <a:moveTo>
                    <a:pt x="76" y="183"/>
                  </a:moveTo>
                  <a:cubicBezTo>
                    <a:pt x="149" y="84"/>
                    <a:pt x="149" y="84"/>
                    <a:pt x="149" y="84"/>
                  </a:cubicBezTo>
                  <a:cubicBezTo>
                    <a:pt x="149" y="84"/>
                    <a:pt x="166" y="62"/>
                    <a:pt x="130" y="39"/>
                  </a:cubicBezTo>
                  <a:cubicBezTo>
                    <a:pt x="93" y="14"/>
                    <a:pt x="47" y="4"/>
                    <a:pt x="0" y="0"/>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71">
              <a:extLst>
                <a:ext uri="{FF2B5EF4-FFF2-40B4-BE49-F238E27FC236}">
                  <a16:creationId xmlns:a16="http://schemas.microsoft.com/office/drawing/2014/main" id="{101AF532-8998-4429-AC1A-AEF45126C6DB}"/>
                </a:ext>
              </a:extLst>
            </p:cNvPr>
            <p:cNvSpPr>
              <a:spLocks/>
            </p:cNvSpPr>
            <p:nvPr/>
          </p:nvSpPr>
          <p:spPr bwMode="auto">
            <a:xfrm>
              <a:off x="6961630" y="2180470"/>
              <a:ext cx="1421848" cy="1285713"/>
            </a:xfrm>
            <a:custGeom>
              <a:avLst/>
              <a:gdLst>
                <a:gd name="T0" fmla="*/ 170 w 170"/>
                <a:gd name="T1" fmla="*/ 153 h 153"/>
                <a:gd name="T2" fmla="*/ 168 w 170"/>
                <a:gd name="T3" fmla="*/ 30 h 153"/>
                <a:gd name="T4" fmla="*/ 134 w 170"/>
                <a:gd name="T5" fmla="*/ 3 h 153"/>
                <a:gd name="T6" fmla="*/ 0 w 170"/>
                <a:gd name="T7" fmla="*/ 48 h 153"/>
              </a:gdLst>
              <a:ahLst/>
              <a:cxnLst>
                <a:cxn ang="0">
                  <a:pos x="T0" y="T1"/>
                </a:cxn>
                <a:cxn ang="0">
                  <a:pos x="T2" y="T3"/>
                </a:cxn>
                <a:cxn ang="0">
                  <a:pos x="T4" y="T5"/>
                </a:cxn>
                <a:cxn ang="0">
                  <a:pos x="T6" y="T7"/>
                </a:cxn>
              </a:cxnLst>
              <a:rect l="0" t="0" r="r" b="b"/>
              <a:pathLst>
                <a:path w="170" h="153">
                  <a:moveTo>
                    <a:pt x="170" y="153"/>
                  </a:moveTo>
                  <a:cubicBezTo>
                    <a:pt x="168" y="30"/>
                    <a:pt x="168" y="30"/>
                    <a:pt x="168" y="30"/>
                  </a:cubicBezTo>
                  <a:cubicBezTo>
                    <a:pt x="168" y="30"/>
                    <a:pt x="166" y="5"/>
                    <a:pt x="134" y="3"/>
                  </a:cubicBezTo>
                  <a:cubicBezTo>
                    <a:pt x="86" y="0"/>
                    <a:pt x="40" y="24"/>
                    <a:pt x="0" y="48"/>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72">
              <a:extLst>
                <a:ext uri="{FF2B5EF4-FFF2-40B4-BE49-F238E27FC236}">
                  <a16:creationId xmlns:a16="http://schemas.microsoft.com/office/drawing/2014/main" id="{055EA703-4BB1-405B-A3A3-BDAD26D1312E}"/>
                </a:ext>
              </a:extLst>
            </p:cNvPr>
            <p:cNvSpPr>
              <a:spLocks/>
            </p:cNvSpPr>
            <p:nvPr/>
          </p:nvSpPr>
          <p:spPr bwMode="auto">
            <a:xfrm>
              <a:off x="5880115" y="2725008"/>
              <a:ext cx="1648739" cy="1126893"/>
            </a:xfrm>
            <a:custGeom>
              <a:avLst/>
              <a:gdLst>
                <a:gd name="T0" fmla="*/ 197 w 197"/>
                <a:gd name="T1" fmla="*/ 120 h 134"/>
                <a:gd name="T2" fmla="*/ 121 w 197"/>
                <a:gd name="T3" fmla="*/ 18 h 134"/>
                <a:gd name="T4" fmla="*/ 78 w 197"/>
                <a:gd name="T5" fmla="*/ 22 h 134"/>
                <a:gd name="T6" fmla="*/ 0 w 197"/>
                <a:gd name="T7" fmla="*/ 134 h 134"/>
              </a:gdLst>
              <a:ahLst/>
              <a:cxnLst>
                <a:cxn ang="0">
                  <a:pos x="T0" y="T1"/>
                </a:cxn>
                <a:cxn ang="0">
                  <a:pos x="T2" y="T3"/>
                </a:cxn>
                <a:cxn ang="0">
                  <a:pos x="T4" y="T5"/>
                </a:cxn>
                <a:cxn ang="0">
                  <a:pos x="T6" y="T7"/>
                </a:cxn>
              </a:cxnLst>
              <a:rect l="0" t="0" r="r" b="b"/>
              <a:pathLst>
                <a:path w="197" h="134">
                  <a:moveTo>
                    <a:pt x="197" y="120"/>
                  </a:moveTo>
                  <a:cubicBezTo>
                    <a:pt x="121" y="18"/>
                    <a:pt x="121" y="18"/>
                    <a:pt x="121" y="18"/>
                  </a:cubicBezTo>
                  <a:cubicBezTo>
                    <a:pt x="121" y="18"/>
                    <a:pt x="104" y="0"/>
                    <a:pt x="78" y="22"/>
                  </a:cubicBezTo>
                  <a:cubicBezTo>
                    <a:pt x="43" y="51"/>
                    <a:pt x="18" y="91"/>
                    <a:pt x="0" y="134"/>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73">
              <a:extLst>
                <a:ext uri="{FF2B5EF4-FFF2-40B4-BE49-F238E27FC236}">
                  <a16:creationId xmlns:a16="http://schemas.microsoft.com/office/drawing/2014/main" id="{32A03F1D-E808-4F32-9D4F-6D33D38A99E2}"/>
                </a:ext>
              </a:extLst>
            </p:cNvPr>
            <p:cNvSpPr>
              <a:spLocks/>
            </p:cNvSpPr>
            <p:nvPr/>
          </p:nvSpPr>
          <p:spPr bwMode="auto">
            <a:xfrm>
              <a:off x="5668351" y="4086351"/>
              <a:ext cx="1315965" cy="1406722"/>
            </a:xfrm>
            <a:custGeom>
              <a:avLst/>
              <a:gdLst>
                <a:gd name="T0" fmla="*/ 157 w 157"/>
                <a:gd name="T1" fmla="*/ 43 h 168"/>
                <a:gd name="T2" fmla="*/ 49 w 157"/>
                <a:gd name="T3" fmla="*/ 6 h 168"/>
                <a:gd name="T4" fmla="*/ 7 w 157"/>
                <a:gd name="T5" fmla="*/ 32 h 168"/>
                <a:gd name="T6" fmla="*/ 0 w 157"/>
                <a:gd name="T7" fmla="*/ 95 h 168"/>
                <a:gd name="T8" fmla="*/ 9 w 157"/>
                <a:gd name="T9" fmla="*/ 168 h 168"/>
              </a:gdLst>
              <a:ahLst/>
              <a:cxnLst>
                <a:cxn ang="0">
                  <a:pos x="T0" y="T1"/>
                </a:cxn>
                <a:cxn ang="0">
                  <a:pos x="T2" y="T3"/>
                </a:cxn>
                <a:cxn ang="0">
                  <a:pos x="T4" y="T5"/>
                </a:cxn>
                <a:cxn ang="0">
                  <a:pos x="T6" y="T7"/>
                </a:cxn>
                <a:cxn ang="0">
                  <a:pos x="T8" y="T9"/>
                </a:cxn>
              </a:cxnLst>
              <a:rect l="0" t="0" r="r" b="b"/>
              <a:pathLst>
                <a:path w="157" h="168">
                  <a:moveTo>
                    <a:pt x="157" y="43"/>
                  </a:moveTo>
                  <a:cubicBezTo>
                    <a:pt x="49" y="6"/>
                    <a:pt x="49" y="6"/>
                    <a:pt x="49" y="6"/>
                  </a:cubicBezTo>
                  <a:cubicBezTo>
                    <a:pt x="49" y="6"/>
                    <a:pt x="18" y="0"/>
                    <a:pt x="7" y="32"/>
                  </a:cubicBezTo>
                  <a:cubicBezTo>
                    <a:pt x="0" y="52"/>
                    <a:pt x="0" y="74"/>
                    <a:pt x="0" y="95"/>
                  </a:cubicBezTo>
                  <a:cubicBezTo>
                    <a:pt x="0" y="120"/>
                    <a:pt x="3" y="145"/>
                    <a:pt x="9" y="168"/>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7" name="Line 375">
              <a:extLst>
                <a:ext uri="{FF2B5EF4-FFF2-40B4-BE49-F238E27FC236}">
                  <a16:creationId xmlns:a16="http://schemas.microsoft.com/office/drawing/2014/main" id="{25BCE20A-CD02-4E3C-B3D0-2F5FCD99162B}"/>
                </a:ext>
              </a:extLst>
            </p:cNvPr>
            <p:cNvSpPr>
              <a:spLocks noChangeShapeType="1"/>
            </p:cNvSpPr>
            <p:nvPr/>
          </p:nvSpPr>
          <p:spPr bwMode="auto">
            <a:xfrm flipV="1">
              <a:off x="5800299" y="5185368"/>
              <a:ext cx="1319127" cy="396570"/>
            </a:xfrm>
            <a:prstGeom prst="line">
              <a:avLst/>
            </a:prstGeom>
            <a:noFill/>
            <a:ln w="28575" cap="flat">
              <a:solidFill>
                <a:srgbClr val="0733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76">
              <a:extLst>
                <a:ext uri="{FF2B5EF4-FFF2-40B4-BE49-F238E27FC236}">
                  <a16:creationId xmlns:a16="http://schemas.microsoft.com/office/drawing/2014/main" id="{31C313F2-6F10-4A5C-A234-F1C9755BA1AB}"/>
                </a:ext>
              </a:extLst>
            </p:cNvPr>
            <p:cNvSpPr>
              <a:spLocks/>
            </p:cNvSpPr>
            <p:nvPr/>
          </p:nvSpPr>
          <p:spPr bwMode="auto">
            <a:xfrm>
              <a:off x="7785996" y="3625008"/>
              <a:ext cx="589915" cy="143700"/>
            </a:xfrm>
            <a:custGeom>
              <a:avLst/>
              <a:gdLst>
                <a:gd name="T0" fmla="*/ 0 w 71"/>
                <a:gd name="T1" fmla="*/ 17 h 17"/>
                <a:gd name="T2" fmla="*/ 71 w 71"/>
                <a:gd name="T3" fmla="*/ 0 h 17"/>
              </a:gdLst>
              <a:ahLst/>
              <a:cxnLst>
                <a:cxn ang="0">
                  <a:pos x="T0" y="T1"/>
                </a:cxn>
                <a:cxn ang="0">
                  <a:pos x="T2" y="T3"/>
                </a:cxn>
              </a:cxnLst>
              <a:rect l="0" t="0" r="r" b="b"/>
              <a:pathLst>
                <a:path w="71" h="17">
                  <a:moveTo>
                    <a:pt x="0" y="17"/>
                  </a:moveTo>
                  <a:cubicBezTo>
                    <a:pt x="21" y="6"/>
                    <a:pt x="45" y="0"/>
                    <a:pt x="71" y="0"/>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77">
              <a:extLst>
                <a:ext uri="{FF2B5EF4-FFF2-40B4-BE49-F238E27FC236}">
                  <a16:creationId xmlns:a16="http://schemas.microsoft.com/office/drawing/2014/main" id="{21E0F93D-0261-4A1F-BF8E-375506E6DA68}"/>
                </a:ext>
              </a:extLst>
            </p:cNvPr>
            <p:cNvSpPr>
              <a:spLocks/>
            </p:cNvSpPr>
            <p:nvPr/>
          </p:nvSpPr>
          <p:spPr bwMode="auto">
            <a:xfrm>
              <a:off x="7233898" y="3874587"/>
              <a:ext cx="378151" cy="453782"/>
            </a:xfrm>
            <a:custGeom>
              <a:avLst/>
              <a:gdLst>
                <a:gd name="T0" fmla="*/ 0 w 45"/>
                <a:gd name="T1" fmla="*/ 54 h 54"/>
                <a:gd name="T2" fmla="*/ 45 w 45"/>
                <a:gd name="T3" fmla="*/ 0 h 54"/>
              </a:gdLst>
              <a:ahLst/>
              <a:cxnLst>
                <a:cxn ang="0">
                  <a:pos x="T0" y="T1"/>
                </a:cxn>
                <a:cxn ang="0">
                  <a:pos x="T2" y="T3"/>
                </a:cxn>
              </a:cxnLst>
              <a:rect l="0" t="0" r="r" b="b"/>
              <a:pathLst>
                <a:path w="45" h="54">
                  <a:moveTo>
                    <a:pt x="0" y="54"/>
                  </a:moveTo>
                  <a:cubicBezTo>
                    <a:pt x="10" y="33"/>
                    <a:pt x="26" y="14"/>
                    <a:pt x="45" y="0"/>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78">
              <a:extLst>
                <a:ext uri="{FF2B5EF4-FFF2-40B4-BE49-F238E27FC236}">
                  <a16:creationId xmlns:a16="http://schemas.microsoft.com/office/drawing/2014/main" id="{4DD55F7A-2C11-4035-A344-E30B567C2563}"/>
                </a:ext>
              </a:extLst>
            </p:cNvPr>
            <p:cNvSpPr>
              <a:spLocks/>
            </p:cNvSpPr>
            <p:nvPr/>
          </p:nvSpPr>
          <p:spPr bwMode="auto">
            <a:xfrm>
              <a:off x="7105324" y="4509881"/>
              <a:ext cx="52944" cy="589915"/>
            </a:xfrm>
            <a:custGeom>
              <a:avLst/>
              <a:gdLst>
                <a:gd name="T0" fmla="*/ 2 w 7"/>
                <a:gd name="T1" fmla="*/ 70 h 70"/>
                <a:gd name="T2" fmla="*/ 0 w 7"/>
                <a:gd name="T3" fmla="*/ 45 h 70"/>
                <a:gd name="T4" fmla="*/ 7 w 7"/>
                <a:gd name="T5" fmla="*/ 0 h 70"/>
              </a:gdLst>
              <a:ahLst/>
              <a:cxnLst>
                <a:cxn ang="0">
                  <a:pos x="T0" y="T1"/>
                </a:cxn>
                <a:cxn ang="0">
                  <a:pos x="T2" y="T3"/>
                </a:cxn>
                <a:cxn ang="0">
                  <a:pos x="T4" y="T5"/>
                </a:cxn>
              </a:cxnLst>
              <a:rect l="0" t="0" r="r" b="b"/>
              <a:pathLst>
                <a:path w="7" h="70">
                  <a:moveTo>
                    <a:pt x="2" y="70"/>
                  </a:moveTo>
                  <a:cubicBezTo>
                    <a:pt x="1" y="62"/>
                    <a:pt x="0" y="53"/>
                    <a:pt x="0" y="45"/>
                  </a:cubicBezTo>
                  <a:cubicBezTo>
                    <a:pt x="0" y="29"/>
                    <a:pt x="3" y="14"/>
                    <a:pt x="7" y="0"/>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81">
              <a:extLst>
                <a:ext uri="{FF2B5EF4-FFF2-40B4-BE49-F238E27FC236}">
                  <a16:creationId xmlns:a16="http://schemas.microsoft.com/office/drawing/2014/main" id="{174C8083-4D71-4595-AB6F-8624B2377176}"/>
                </a:ext>
              </a:extLst>
            </p:cNvPr>
            <p:cNvSpPr>
              <a:spLocks/>
            </p:cNvSpPr>
            <p:nvPr/>
          </p:nvSpPr>
          <p:spPr bwMode="auto">
            <a:xfrm>
              <a:off x="9578434" y="4683832"/>
              <a:ext cx="68070" cy="597480"/>
            </a:xfrm>
            <a:custGeom>
              <a:avLst/>
              <a:gdLst>
                <a:gd name="T0" fmla="*/ 6 w 8"/>
                <a:gd name="T1" fmla="*/ 0 h 72"/>
                <a:gd name="T2" fmla="*/ 8 w 8"/>
                <a:gd name="T3" fmla="*/ 25 h 72"/>
                <a:gd name="T4" fmla="*/ 0 w 8"/>
                <a:gd name="T5" fmla="*/ 72 h 72"/>
              </a:gdLst>
              <a:ahLst/>
              <a:cxnLst>
                <a:cxn ang="0">
                  <a:pos x="T0" y="T1"/>
                </a:cxn>
                <a:cxn ang="0">
                  <a:pos x="T2" y="T3"/>
                </a:cxn>
                <a:cxn ang="0">
                  <a:pos x="T4" y="T5"/>
                </a:cxn>
              </a:cxnLst>
              <a:rect l="0" t="0" r="r" b="b"/>
              <a:pathLst>
                <a:path w="8" h="72">
                  <a:moveTo>
                    <a:pt x="6" y="0"/>
                  </a:moveTo>
                  <a:cubicBezTo>
                    <a:pt x="7" y="8"/>
                    <a:pt x="8" y="16"/>
                    <a:pt x="8" y="25"/>
                  </a:cubicBezTo>
                  <a:cubicBezTo>
                    <a:pt x="8" y="41"/>
                    <a:pt x="5" y="57"/>
                    <a:pt x="0" y="7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82">
              <a:extLst>
                <a:ext uri="{FF2B5EF4-FFF2-40B4-BE49-F238E27FC236}">
                  <a16:creationId xmlns:a16="http://schemas.microsoft.com/office/drawing/2014/main" id="{505931D6-BED7-47C9-879E-11561CA57F11}"/>
                </a:ext>
              </a:extLst>
            </p:cNvPr>
            <p:cNvSpPr>
              <a:spLocks/>
            </p:cNvSpPr>
            <p:nvPr/>
          </p:nvSpPr>
          <p:spPr bwMode="auto">
            <a:xfrm>
              <a:off x="9230535" y="3950217"/>
              <a:ext cx="347898" cy="536977"/>
            </a:xfrm>
            <a:custGeom>
              <a:avLst/>
              <a:gdLst>
                <a:gd name="T0" fmla="*/ 0 w 41"/>
                <a:gd name="T1" fmla="*/ 0 h 64"/>
                <a:gd name="T2" fmla="*/ 41 w 41"/>
                <a:gd name="T3" fmla="*/ 64 h 64"/>
              </a:gdLst>
              <a:ahLst/>
              <a:cxnLst>
                <a:cxn ang="0">
                  <a:pos x="T0" y="T1"/>
                </a:cxn>
                <a:cxn ang="0">
                  <a:pos x="T2" y="T3"/>
                </a:cxn>
              </a:cxnLst>
              <a:rect l="0" t="0" r="r" b="b"/>
              <a:pathLst>
                <a:path w="41" h="64">
                  <a:moveTo>
                    <a:pt x="0" y="0"/>
                  </a:moveTo>
                  <a:cubicBezTo>
                    <a:pt x="18" y="17"/>
                    <a:pt x="33" y="39"/>
                    <a:pt x="41" y="64"/>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383">
              <a:extLst>
                <a:ext uri="{FF2B5EF4-FFF2-40B4-BE49-F238E27FC236}">
                  <a16:creationId xmlns:a16="http://schemas.microsoft.com/office/drawing/2014/main" id="{00597618-8D6A-41CB-B592-31AFD119FAED}"/>
                </a:ext>
              </a:extLst>
            </p:cNvPr>
            <p:cNvSpPr>
              <a:spLocks/>
            </p:cNvSpPr>
            <p:nvPr/>
          </p:nvSpPr>
          <p:spPr bwMode="auto">
            <a:xfrm>
              <a:off x="8542298" y="3632570"/>
              <a:ext cx="574790" cy="226891"/>
            </a:xfrm>
            <a:custGeom>
              <a:avLst/>
              <a:gdLst>
                <a:gd name="T0" fmla="*/ 0 w 68"/>
                <a:gd name="T1" fmla="*/ 0 h 27"/>
                <a:gd name="T2" fmla="*/ 68 w 68"/>
                <a:gd name="T3" fmla="*/ 27 h 27"/>
              </a:gdLst>
              <a:ahLst/>
              <a:cxnLst>
                <a:cxn ang="0">
                  <a:pos x="T0" y="T1"/>
                </a:cxn>
                <a:cxn ang="0">
                  <a:pos x="T2" y="T3"/>
                </a:cxn>
              </a:cxnLst>
              <a:rect l="0" t="0" r="r" b="b"/>
              <a:pathLst>
                <a:path w="68" h="27">
                  <a:moveTo>
                    <a:pt x="0" y="0"/>
                  </a:moveTo>
                  <a:cubicBezTo>
                    <a:pt x="25" y="3"/>
                    <a:pt x="48" y="13"/>
                    <a:pt x="68" y="27"/>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63">
              <a:extLst>
                <a:ext uri="{FF2B5EF4-FFF2-40B4-BE49-F238E27FC236}">
                  <a16:creationId xmlns:a16="http://schemas.microsoft.com/office/drawing/2014/main" id="{BCD0E936-FA0E-4F92-9535-EB2B051F41F9}"/>
                </a:ext>
              </a:extLst>
            </p:cNvPr>
            <p:cNvSpPr>
              <a:spLocks/>
            </p:cNvSpPr>
            <p:nvPr/>
          </p:nvSpPr>
          <p:spPr bwMode="auto">
            <a:xfrm>
              <a:off x="9612469" y="4792913"/>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Explore the Results</a:t>
              </a:r>
            </a:p>
          </p:txBody>
        </p:sp>
        <p:sp>
          <p:nvSpPr>
            <p:cNvPr id="185" name="Freeform 164">
              <a:extLst>
                <a:ext uri="{FF2B5EF4-FFF2-40B4-BE49-F238E27FC236}">
                  <a16:creationId xmlns:a16="http://schemas.microsoft.com/office/drawing/2014/main" id="{7E708F6C-3825-4076-9F5C-A69820764D76}"/>
                </a:ext>
              </a:extLst>
            </p:cNvPr>
            <p:cNvSpPr>
              <a:spLocks/>
            </p:cNvSpPr>
            <p:nvPr/>
          </p:nvSpPr>
          <p:spPr bwMode="auto">
            <a:xfrm>
              <a:off x="5899927" y="4572002"/>
              <a:ext cx="1005838" cy="805218"/>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Context of the Bot Demo</a:t>
              </a:r>
            </a:p>
          </p:txBody>
        </p:sp>
        <p:sp>
          <p:nvSpPr>
            <p:cNvPr id="186" name="Freeform 166">
              <a:extLst>
                <a:ext uri="{FF2B5EF4-FFF2-40B4-BE49-F238E27FC236}">
                  <a16:creationId xmlns:a16="http://schemas.microsoft.com/office/drawing/2014/main" id="{938DDAB8-2DA6-408B-BAA2-D0A06040C7D9}"/>
                </a:ext>
              </a:extLst>
            </p:cNvPr>
            <p:cNvSpPr>
              <a:spLocks/>
            </p:cNvSpPr>
            <p:nvPr/>
          </p:nvSpPr>
          <p:spPr bwMode="auto">
            <a:xfrm>
              <a:off x="5973782" y="3521876"/>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the Git Code to your DSVM</a:t>
              </a:r>
            </a:p>
          </p:txBody>
        </p:sp>
        <p:sp>
          <p:nvSpPr>
            <p:cNvPr id="187" name="Freeform 167">
              <a:extLst>
                <a:ext uri="{FF2B5EF4-FFF2-40B4-BE49-F238E27FC236}">
                  <a16:creationId xmlns:a16="http://schemas.microsoft.com/office/drawing/2014/main" id="{43E01652-3238-46D9-9DE9-8DDA1A0C8007}"/>
                </a:ext>
              </a:extLst>
            </p:cNvPr>
            <p:cNvSpPr>
              <a:spLocks/>
            </p:cNvSpPr>
            <p:nvPr/>
          </p:nvSpPr>
          <p:spPr bwMode="auto">
            <a:xfrm>
              <a:off x="8344837" y="2723113"/>
              <a:ext cx="1248153" cy="921993"/>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Bot Subscription Key</a:t>
              </a:r>
            </a:p>
          </p:txBody>
        </p:sp>
        <p:sp>
          <p:nvSpPr>
            <p:cNvPr id="188" name="Freeform 168">
              <a:extLst>
                <a:ext uri="{FF2B5EF4-FFF2-40B4-BE49-F238E27FC236}">
                  <a16:creationId xmlns:a16="http://schemas.microsoft.com/office/drawing/2014/main" id="{E59439E8-706D-4A8A-98DB-B89185AB0F99}"/>
                </a:ext>
              </a:extLst>
            </p:cNvPr>
            <p:cNvSpPr>
              <a:spLocks/>
            </p:cNvSpPr>
            <p:nvPr/>
          </p:nvSpPr>
          <p:spPr bwMode="auto">
            <a:xfrm>
              <a:off x="9315250" y="3568612"/>
              <a:ext cx="1343651"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Deploy it on Azure</a:t>
              </a:r>
            </a:p>
          </p:txBody>
        </p:sp>
        <p:sp>
          <p:nvSpPr>
            <p:cNvPr id="189" name="AutoShape 22">
              <a:extLst>
                <a:ext uri="{FF2B5EF4-FFF2-40B4-BE49-F238E27FC236}">
                  <a16:creationId xmlns:a16="http://schemas.microsoft.com/office/drawing/2014/main" id="{82FCFCED-9F20-44FA-B906-F1A3F26FF74E}"/>
                </a:ext>
              </a:extLst>
            </p:cNvPr>
            <p:cNvSpPr>
              <a:spLocks noChangeAspect="1" noChangeArrowheads="1" noTextEdit="1"/>
            </p:cNvSpPr>
            <p:nvPr/>
          </p:nvSpPr>
          <p:spPr bwMode="auto">
            <a:xfrm rot="18353286">
              <a:off x="7892617" y="2247800"/>
              <a:ext cx="143532" cy="47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AutoShape 26">
              <a:extLst>
                <a:ext uri="{FF2B5EF4-FFF2-40B4-BE49-F238E27FC236}">
                  <a16:creationId xmlns:a16="http://schemas.microsoft.com/office/drawing/2014/main" id="{09EBB9A4-A6A1-46BD-ACE1-191DA44860C1}"/>
                </a:ext>
              </a:extLst>
            </p:cNvPr>
            <p:cNvSpPr>
              <a:spLocks noChangeAspect="1" noChangeArrowheads="1" noTextEdit="1"/>
            </p:cNvSpPr>
            <p:nvPr/>
          </p:nvSpPr>
          <p:spPr bwMode="auto">
            <a:xfrm rot="2053077">
              <a:off x="7895385" y="2244108"/>
              <a:ext cx="137994" cy="48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50">
              <a:extLst>
                <a:ext uri="{FF2B5EF4-FFF2-40B4-BE49-F238E27FC236}">
                  <a16:creationId xmlns:a16="http://schemas.microsoft.com/office/drawing/2014/main" id="{269E06DE-116B-4D29-B4C1-A912F98CA879}"/>
                </a:ext>
              </a:extLst>
            </p:cNvPr>
            <p:cNvSpPr>
              <a:spLocks/>
            </p:cNvSpPr>
            <p:nvPr/>
          </p:nvSpPr>
          <p:spPr bwMode="auto">
            <a:xfrm>
              <a:off x="7052679" y="2707908"/>
              <a:ext cx="1392659"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Exploring the Bot Using Not Emulator</a:t>
              </a:r>
            </a:p>
          </p:txBody>
        </p:sp>
      </p:grpSp>
      <p:sp>
        <p:nvSpPr>
          <p:cNvPr id="29" name="TextBox 28">
            <a:extLst>
              <a:ext uri="{FF2B5EF4-FFF2-40B4-BE49-F238E27FC236}">
                <a16:creationId xmlns:a16="http://schemas.microsoft.com/office/drawing/2014/main" id="{530D54F4-43AC-4BA3-9CA7-BAD9A800E961}"/>
              </a:ext>
            </a:extLst>
          </p:cNvPr>
          <p:cNvSpPr txBox="1"/>
          <p:nvPr/>
        </p:nvSpPr>
        <p:spPr>
          <a:xfrm>
            <a:off x="124566" y="4343982"/>
            <a:ext cx="3829052"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Prompting User for an input as text </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Responding back to the user with stored value</a:t>
            </a:r>
            <a:endParaRPr lang="en-IN" sz="2000" dirty="0">
              <a:latin typeface="Segoe UI" panose="020B0502040204020203" pitchFamily="34" charset="0"/>
              <a:cs typeface="Segoe UI" panose="020B0502040204020203" pitchFamily="34" charset="0"/>
            </a:endParaRPr>
          </a:p>
        </p:txBody>
      </p:sp>
      <p:pic>
        <p:nvPicPr>
          <p:cNvPr id="30" name="Picture 2">
            <a:extLst>
              <a:ext uri="{FF2B5EF4-FFF2-40B4-BE49-F238E27FC236}">
                <a16:creationId xmlns:a16="http://schemas.microsoft.com/office/drawing/2014/main" id="{DADBE9A3-3593-4CD6-ADB0-1B0B3A9DE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1" y="913902"/>
            <a:ext cx="4173717" cy="285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7611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BAF28-C348-4887-AA40-E9BFDC3BBD06}"/>
              </a:ext>
            </a:extLst>
          </p:cNvPr>
          <p:cNvPicPr>
            <a:picLocks noChangeAspect="1"/>
          </p:cNvPicPr>
          <p:nvPr/>
        </p:nvPicPr>
        <p:blipFill>
          <a:blip r:embed="rId3"/>
          <a:stretch>
            <a:fillRect/>
          </a:stretch>
        </p:blipFill>
        <p:spPr>
          <a:xfrm>
            <a:off x="7333818" y="3964257"/>
            <a:ext cx="2093621" cy="1714342"/>
          </a:xfrm>
          <a:prstGeom prst="rect">
            <a:avLst/>
          </a:prstGeom>
        </p:spPr>
      </p:pic>
      <p:sp>
        <p:nvSpPr>
          <p:cNvPr id="5"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User Input Bot 2 Demo</a:t>
            </a:r>
            <a:endParaRPr lang="en-IN" sz="4400" dirty="0">
              <a:solidFill>
                <a:srgbClr val="0070C0"/>
              </a:solidFill>
            </a:endParaRPr>
          </a:p>
        </p:txBody>
      </p:sp>
      <p:sp>
        <p:nvSpPr>
          <p:cNvPr id="306" name="Rectangle 305"/>
          <p:cNvSpPr/>
          <p:nvPr/>
        </p:nvSpPr>
        <p:spPr bwMode="auto">
          <a:xfrm>
            <a:off x="4336330" y="965200"/>
            <a:ext cx="7673418" cy="5878800"/>
          </a:xfrm>
          <a:prstGeom prst="rect">
            <a:avLst/>
          </a:prstGeom>
          <a:noFill/>
          <a:ln w="28575">
            <a:solidFill>
              <a:schemeClr val="bg2">
                <a:lumMod val="75000"/>
              </a:schemeClr>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Slide Number Placeholder 2"/>
          <p:cNvSpPr>
            <a:spLocks noGrp="1"/>
          </p:cNvSpPr>
          <p:nvPr>
            <p:ph type="sldNum" sz="quarter" idx="4"/>
          </p:nvPr>
        </p:nvSpPr>
        <p:spPr/>
        <p:txBody>
          <a:bodyPr/>
          <a:lstStyle/>
          <a:p>
            <a:fld id="{A34B8C21-472C-43AD-8B9F-5964D09AB204}" type="slidenum">
              <a:rPr lang="en-IN" smtClean="0"/>
              <a:pPr/>
              <a:t>18</a:t>
            </a:fld>
            <a:endParaRPr lang="en-IN" dirty="0"/>
          </a:p>
        </p:txBody>
      </p:sp>
      <p:grpSp>
        <p:nvGrpSpPr>
          <p:cNvPr id="140" name="Group 139">
            <a:extLst>
              <a:ext uri="{FF2B5EF4-FFF2-40B4-BE49-F238E27FC236}">
                <a16:creationId xmlns:a16="http://schemas.microsoft.com/office/drawing/2014/main" id="{D441B1AF-4AEA-437C-A96A-808BC1F8C3FD}"/>
              </a:ext>
            </a:extLst>
          </p:cNvPr>
          <p:cNvGrpSpPr/>
          <p:nvPr/>
        </p:nvGrpSpPr>
        <p:grpSpPr>
          <a:xfrm>
            <a:off x="5213022" y="1345994"/>
            <a:ext cx="6468071" cy="4546806"/>
            <a:chOff x="5668351" y="2180470"/>
            <a:chExt cx="5400000" cy="3471429"/>
          </a:xfrm>
        </p:grpSpPr>
        <p:sp>
          <p:nvSpPr>
            <p:cNvPr id="141" name="Freeform 368">
              <a:extLst>
                <a:ext uri="{FF2B5EF4-FFF2-40B4-BE49-F238E27FC236}">
                  <a16:creationId xmlns:a16="http://schemas.microsoft.com/office/drawing/2014/main" id="{72A8D66D-F76C-4D0C-B08D-58B71B381FF1}"/>
                </a:ext>
              </a:extLst>
            </p:cNvPr>
            <p:cNvSpPr>
              <a:spLocks/>
            </p:cNvSpPr>
            <p:nvPr/>
          </p:nvSpPr>
          <p:spPr bwMode="auto">
            <a:xfrm>
              <a:off x="9729695" y="4275429"/>
              <a:ext cx="1338656" cy="1376470"/>
            </a:xfrm>
            <a:custGeom>
              <a:avLst/>
              <a:gdLst>
                <a:gd name="T0" fmla="*/ 0 w 160"/>
                <a:gd name="T1" fmla="*/ 127 h 164"/>
                <a:gd name="T2" fmla="*/ 124 w 160"/>
                <a:gd name="T3" fmla="*/ 164 h 164"/>
                <a:gd name="T4" fmla="*/ 146 w 160"/>
                <a:gd name="T5" fmla="*/ 147 h 164"/>
                <a:gd name="T6" fmla="*/ 148 w 160"/>
                <a:gd name="T7" fmla="*/ 0 h 164"/>
              </a:gdLst>
              <a:ahLst/>
              <a:cxnLst>
                <a:cxn ang="0">
                  <a:pos x="T0" y="T1"/>
                </a:cxn>
                <a:cxn ang="0">
                  <a:pos x="T2" y="T3"/>
                </a:cxn>
                <a:cxn ang="0">
                  <a:pos x="T4" y="T5"/>
                </a:cxn>
                <a:cxn ang="0">
                  <a:pos x="T6" y="T7"/>
                </a:cxn>
              </a:cxnLst>
              <a:rect l="0" t="0" r="r" b="b"/>
              <a:pathLst>
                <a:path w="160" h="164">
                  <a:moveTo>
                    <a:pt x="0" y="127"/>
                  </a:moveTo>
                  <a:cubicBezTo>
                    <a:pt x="124" y="164"/>
                    <a:pt x="124" y="164"/>
                    <a:pt x="124" y="164"/>
                  </a:cubicBezTo>
                  <a:cubicBezTo>
                    <a:pt x="124" y="164"/>
                    <a:pt x="143" y="163"/>
                    <a:pt x="146" y="147"/>
                  </a:cubicBezTo>
                  <a:cubicBezTo>
                    <a:pt x="156" y="99"/>
                    <a:pt x="160" y="49"/>
                    <a:pt x="148"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69">
              <a:extLst>
                <a:ext uri="{FF2B5EF4-FFF2-40B4-BE49-F238E27FC236}">
                  <a16:creationId xmlns:a16="http://schemas.microsoft.com/office/drawing/2014/main" id="{BE9F9B13-C80B-47D1-9DBD-CA21A3A06BCE}"/>
                </a:ext>
              </a:extLst>
            </p:cNvPr>
            <p:cNvSpPr>
              <a:spLocks/>
            </p:cNvSpPr>
            <p:nvPr/>
          </p:nvSpPr>
          <p:spPr bwMode="auto">
            <a:xfrm>
              <a:off x="9729695" y="2830890"/>
              <a:ext cx="1164704" cy="1633614"/>
            </a:xfrm>
            <a:custGeom>
              <a:avLst/>
              <a:gdLst>
                <a:gd name="T0" fmla="*/ 0 w 139"/>
                <a:gd name="T1" fmla="*/ 195 h 195"/>
                <a:gd name="T2" fmla="*/ 115 w 139"/>
                <a:gd name="T3" fmla="*/ 156 h 195"/>
                <a:gd name="T4" fmla="*/ 131 w 139"/>
                <a:gd name="T5" fmla="*/ 115 h 195"/>
                <a:gd name="T6" fmla="*/ 44 w 139"/>
                <a:gd name="T7" fmla="*/ 0 h 195"/>
              </a:gdLst>
              <a:ahLst/>
              <a:cxnLst>
                <a:cxn ang="0">
                  <a:pos x="T0" y="T1"/>
                </a:cxn>
                <a:cxn ang="0">
                  <a:pos x="T2" y="T3"/>
                </a:cxn>
                <a:cxn ang="0">
                  <a:pos x="T4" y="T5"/>
                </a:cxn>
                <a:cxn ang="0">
                  <a:pos x="T6" y="T7"/>
                </a:cxn>
              </a:cxnLst>
              <a:rect l="0" t="0" r="r" b="b"/>
              <a:pathLst>
                <a:path w="139" h="195">
                  <a:moveTo>
                    <a:pt x="0" y="195"/>
                  </a:moveTo>
                  <a:cubicBezTo>
                    <a:pt x="115" y="156"/>
                    <a:pt x="115" y="156"/>
                    <a:pt x="115" y="156"/>
                  </a:cubicBezTo>
                  <a:cubicBezTo>
                    <a:pt x="115" y="156"/>
                    <a:pt x="139" y="146"/>
                    <a:pt x="131" y="115"/>
                  </a:cubicBezTo>
                  <a:cubicBezTo>
                    <a:pt x="118" y="68"/>
                    <a:pt x="81" y="31"/>
                    <a:pt x="44" y="0"/>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0">
              <a:extLst>
                <a:ext uri="{FF2B5EF4-FFF2-40B4-BE49-F238E27FC236}">
                  <a16:creationId xmlns:a16="http://schemas.microsoft.com/office/drawing/2014/main" id="{C3D4854B-6DF5-4215-994F-0EBC56793EB8}"/>
                </a:ext>
              </a:extLst>
            </p:cNvPr>
            <p:cNvSpPr>
              <a:spLocks/>
            </p:cNvSpPr>
            <p:nvPr/>
          </p:nvSpPr>
          <p:spPr bwMode="auto">
            <a:xfrm>
              <a:off x="8564991" y="2195595"/>
              <a:ext cx="1391596" cy="1535296"/>
            </a:xfrm>
            <a:custGeom>
              <a:avLst/>
              <a:gdLst>
                <a:gd name="T0" fmla="*/ 76 w 166"/>
                <a:gd name="T1" fmla="*/ 183 h 183"/>
                <a:gd name="T2" fmla="*/ 149 w 166"/>
                <a:gd name="T3" fmla="*/ 84 h 183"/>
                <a:gd name="T4" fmla="*/ 130 w 166"/>
                <a:gd name="T5" fmla="*/ 39 h 183"/>
                <a:gd name="T6" fmla="*/ 0 w 166"/>
                <a:gd name="T7" fmla="*/ 0 h 183"/>
              </a:gdLst>
              <a:ahLst/>
              <a:cxnLst>
                <a:cxn ang="0">
                  <a:pos x="T0" y="T1"/>
                </a:cxn>
                <a:cxn ang="0">
                  <a:pos x="T2" y="T3"/>
                </a:cxn>
                <a:cxn ang="0">
                  <a:pos x="T4" y="T5"/>
                </a:cxn>
                <a:cxn ang="0">
                  <a:pos x="T6" y="T7"/>
                </a:cxn>
              </a:cxnLst>
              <a:rect l="0" t="0" r="r" b="b"/>
              <a:pathLst>
                <a:path w="166" h="183">
                  <a:moveTo>
                    <a:pt x="76" y="183"/>
                  </a:moveTo>
                  <a:cubicBezTo>
                    <a:pt x="149" y="84"/>
                    <a:pt x="149" y="84"/>
                    <a:pt x="149" y="84"/>
                  </a:cubicBezTo>
                  <a:cubicBezTo>
                    <a:pt x="149" y="84"/>
                    <a:pt x="166" y="62"/>
                    <a:pt x="130" y="39"/>
                  </a:cubicBezTo>
                  <a:cubicBezTo>
                    <a:pt x="93" y="14"/>
                    <a:pt x="47" y="4"/>
                    <a:pt x="0" y="0"/>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71">
              <a:extLst>
                <a:ext uri="{FF2B5EF4-FFF2-40B4-BE49-F238E27FC236}">
                  <a16:creationId xmlns:a16="http://schemas.microsoft.com/office/drawing/2014/main" id="{101AF532-8998-4429-AC1A-AEF45126C6DB}"/>
                </a:ext>
              </a:extLst>
            </p:cNvPr>
            <p:cNvSpPr>
              <a:spLocks/>
            </p:cNvSpPr>
            <p:nvPr/>
          </p:nvSpPr>
          <p:spPr bwMode="auto">
            <a:xfrm>
              <a:off x="6961630" y="2180470"/>
              <a:ext cx="1421848" cy="1285713"/>
            </a:xfrm>
            <a:custGeom>
              <a:avLst/>
              <a:gdLst>
                <a:gd name="T0" fmla="*/ 170 w 170"/>
                <a:gd name="T1" fmla="*/ 153 h 153"/>
                <a:gd name="T2" fmla="*/ 168 w 170"/>
                <a:gd name="T3" fmla="*/ 30 h 153"/>
                <a:gd name="T4" fmla="*/ 134 w 170"/>
                <a:gd name="T5" fmla="*/ 3 h 153"/>
                <a:gd name="T6" fmla="*/ 0 w 170"/>
                <a:gd name="T7" fmla="*/ 48 h 153"/>
              </a:gdLst>
              <a:ahLst/>
              <a:cxnLst>
                <a:cxn ang="0">
                  <a:pos x="T0" y="T1"/>
                </a:cxn>
                <a:cxn ang="0">
                  <a:pos x="T2" y="T3"/>
                </a:cxn>
                <a:cxn ang="0">
                  <a:pos x="T4" y="T5"/>
                </a:cxn>
                <a:cxn ang="0">
                  <a:pos x="T6" y="T7"/>
                </a:cxn>
              </a:cxnLst>
              <a:rect l="0" t="0" r="r" b="b"/>
              <a:pathLst>
                <a:path w="170" h="153">
                  <a:moveTo>
                    <a:pt x="170" y="153"/>
                  </a:moveTo>
                  <a:cubicBezTo>
                    <a:pt x="168" y="30"/>
                    <a:pt x="168" y="30"/>
                    <a:pt x="168" y="30"/>
                  </a:cubicBezTo>
                  <a:cubicBezTo>
                    <a:pt x="168" y="30"/>
                    <a:pt x="166" y="5"/>
                    <a:pt x="134" y="3"/>
                  </a:cubicBezTo>
                  <a:cubicBezTo>
                    <a:pt x="86" y="0"/>
                    <a:pt x="40" y="24"/>
                    <a:pt x="0" y="48"/>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72">
              <a:extLst>
                <a:ext uri="{FF2B5EF4-FFF2-40B4-BE49-F238E27FC236}">
                  <a16:creationId xmlns:a16="http://schemas.microsoft.com/office/drawing/2014/main" id="{055EA703-4BB1-405B-A3A3-BDAD26D1312E}"/>
                </a:ext>
              </a:extLst>
            </p:cNvPr>
            <p:cNvSpPr>
              <a:spLocks/>
            </p:cNvSpPr>
            <p:nvPr/>
          </p:nvSpPr>
          <p:spPr bwMode="auto">
            <a:xfrm>
              <a:off x="5880115" y="2725008"/>
              <a:ext cx="1648739" cy="1126893"/>
            </a:xfrm>
            <a:custGeom>
              <a:avLst/>
              <a:gdLst>
                <a:gd name="T0" fmla="*/ 197 w 197"/>
                <a:gd name="T1" fmla="*/ 120 h 134"/>
                <a:gd name="T2" fmla="*/ 121 w 197"/>
                <a:gd name="T3" fmla="*/ 18 h 134"/>
                <a:gd name="T4" fmla="*/ 78 w 197"/>
                <a:gd name="T5" fmla="*/ 22 h 134"/>
                <a:gd name="T6" fmla="*/ 0 w 197"/>
                <a:gd name="T7" fmla="*/ 134 h 134"/>
              </a:gdLst>
              <a:ahLst/>
              <a:cxnLst>
                <a:cxn ang="0">
                  <a:pos x="T0" y="T1"/>
                </a:cxn>
                <a:cxn ang="0">
                  <a:pos x="T2" y="T3"/>
                </a:cxn>
                <a:cxn ang="0">
                  <a:pos x="T4" y="T5"/>
                </a:cxn>
                <a:cxn ang="0">
                  <a:pos x="T6" y="T7"/>
                </a:cxn>
              </a:cxnLst>
              <a:rect l="0" t="0" r="r" b="b"/>
              <a:pathLst>
                <a:path w="197" h="134">
                  <a:moveTo>
                    <a:pt x="197" y="120"/>
                  </a:moveTo>
                  <a:cubicBezTo>
                    <a:pt x="121" y="18"/>
                    <a:pt x="121" y="18"/>
                    <a:pt x="121" y="18"/>
                  </a:cubicBezTo>
                  <a:cubicBezTo>
                    <a:pt x="121" y="18"/>
                    <a:pt x="104" y="0"/>
                    <a:pt x="78" y="22"/>
                  </a:cubicBezTo>
                  <a:cubicBezTo>
                    <a:pt x="43" y="51"/>
                    <a:pt x="18" y="91"/>
                    <a:pt x="0" y="134"/>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73">
              <a:extLst>
                <a:ext uri="{FF2B5EF4-FFF2-40B4-BE49-F238E27FC236}">
                  <a16:creationId xmlns:a16="http://schemas.microsoft.com/office/drawing/2014/main" id="{32A03F1D-E808-4F32-9D4F-6D33D38A99E2}"/>
                </a:ext>
              </a:extLst>
            </p:cNvPr>
            <p:cNvSpPr>
              <a:spLocks/>
            </p:cNvSpPr>
            <p:nvPr/>
          </p:nvSpPr>
          <p:spPr bwMode="auto">
            <a:xfrm>
              <a:off x="5668351" y="4086351"/>
              <a:ext cx="1315965" cy="1406722"/>
            </a:xfrm>
            <a:custGeom>
              <a:avLst/>
              <a:gdLst>
                <a:gd name="T0" fmla="*/ 157 w 157"/>
                <a:gd name="T1" fmla="*/ 43 h 168"/>
                <a:gd name="T2" fmla="*/ 49 w 157"/>
                <a:gd name="T3" fmla="*/ 6 h 168"/>
                <a:gd name="T4" fmla="*/ 7 w 157"/>
                <a:gd name="T5" fmla="*/ 32 h 168"/>
                <a:gd name="T6" fmla="*/ 0 w 157"/>
                <a:gd name="T7" fmla="*/ 95 h 168"/>
                <a:gd name="T8" fmla="*/ 9 w 157"/>
                <a:gd name="T9" fmla="*/ 168 h 168"/>
              </a:gdLst>
              <a:ahLst/>
              <a:cxnLst>
                <a:cxn ang="0">
                  <a:pos x="T0" y="T1"/>
                </a:cxn>
                <a:cxn ang="0">
                  <a:pos x="T2" y="T3"/>
                </a:cxn>
                <a:cxn ang="0">
                  <a:pos x="T4" y="T5"/>
                </a:cxn>
                <a:cxn ang="0">
                  <a:pos x="T6" y="T7"/>
                </a:cxn>
                <a:cxn ang="0">
                  <a:pos x="T8" y="T9"/>
                </a:cxn>
              </a:cxnLst>
              <a:rect l="0" t="0" r="r" b="b"/>
              <a:pathLst>
                <a:path w="157" h="168">
                  <a:moveTo>
                    <a:pt x="157" y="43"/>
                  </a:moveTo>
                  <a:cubicBezTo>
                    <a:pt x="49" y="6"/>
                    <a:pt x="49" y="6"/>
                    <a:pt x="49" y="6"/>
                  </a:cubicBezTo>
                  <a:cubicBezTo>
                    <a:pt x="49" y="6"/>
                    <a:pt x="18" y="0"/>
                    <a:pt x="7" y="32"/>
                  </a:cubicBezTo>
                  <a:cubicBezTo>
                    <a:pt x="0" y="52"/>
                    <a:pt x="0" y="74"/>
                    <a:pt x="0" y="95"/>
                  </a:cubicBezTo>
                  <a:cubicBezTo>
                    <a:pt x="0" y="120"/>
                    <a:pt x="3" y="145"/>
                    <a:pt x="9" y="168"/>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7" name="Line 375">
              <a:extLst>
                <a:ext uri="{FF2B5EF4-FFF2-40B4-BE49-F238E27FC236}">
                  <a16:creationId xmlns:a16="http://schemas.microsoft.com/office/drawing/2014/main" id="{25BCE20A-CD02-4E3C-B3D0-2F5FCD99162B}"/>
                </a:ext>
              </a:extLst>
            </p:cNvPr>
            <p:cNvSpPr>
              <a:spLocks noChangeShapeType="1"/>
            </p:cNvSpPr>
            <p:nvPr/>
          </p:nvSpPr>
          <p:spPr bwMode="auto">
            <a:xfrm flipV="1">
              <a:off x="5800299" y="5185368"/>
              <a:ext cx="1319127" cy="396570"/>
            </a:xfrm>
            <a:prstGeom prst="line">
              <a:avLst/>
            </a:prstGeom>
            <a:noFill/>
            <a:ln w="28575" cap="flat">
              <a:solidFill>
                <a:srgbClr val="0733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76">
              <a:extLst>
                <a:ext uri="{FF2B5EF4-FFF2-40B4-BE49-F238E27FC236}">
                  <a16:creationId xmlns:a16="http://schemas.microsoft.com/office/drawing/2014/main" id="{31C313F2-6F10-4A5C-A234-F1C9755BA1AB}"/>
                </a:ext>
              </a:extLst>
            </p:cNvPr>
            <p:cNvSpPr>
              <a:spLocks/>
            </p:cNvSpPr>
            <p:nvPr/>
          </p:nvSpPr>
          <p:spPr bwMode="auto">
            <a:xfrm>
              <a:off x="7785996" y="3625008"/>
              <a:ext cx="589915" cy="143700"/>
            </a:xfrm>
            <a:custGeom>
              <a:avLst/>
              <a:gdLst>
                <a:gd name="T0" fmla="*/ 0 w 71"/>
                <a:gd name="T1" fmla="*/ 17 h 17"/>
                <a:gd name="T2" fmla="*/ 71 w 71"/>
                <a:gd name="T3" fmla="*/ 0 h 17"/>
              </a:gdLst>
              <a:ahLst/>
              <a:cxnLst>
                <a:cxn ang="0">
                  <a:pos x="T0" y="T1"/>
                </a:cxn>
                <a:cxn ang="0">
                  <a:pos x="T2" y="T3"/>
                </a:cxn>
              </a:cxnLst>
              <a:rect l="0" t="0" r="r" b="b"/>
              <a:pathLst>
                <a:path w="71" h="17">
                  <a:moveTo>
                    <a:pt x="0" y="17"/>
                  </a:moveTo>
                  <a:cubicBezTo>
                    <a:pt x="21" y="6"/>
                    <a:pt x="45" y="0"/>
                    <a:pt x="71" y="0"/>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77">
              <a:extLst>
                <a:ext uri="{FF2B5EF4-FFF2-40B4-BE49-F238E27FC236}">
                  <a16:creationId xmlns:a16="http://schemas.microsoft.com/office/drawing/2014/main" id="{21E0F93D-0261-4A1F-BF8E-375506E6DA68}"/>
                </a:ext>
              </a:extLst>
            </p:cNvPr>
            <p:cNvSpPr>
              <a:spLocks/>
            </p:cNvSpPr>
            <p:nvPr/>
          </p:nvSpPr>
          <p:spPr bwMode="auto">
            <a:xfrm>
              <a:off x="7233898" y="3874587"/>
              <a:ext cx="378151" cy="453782"/>
            </a:xfrm>
            <a:custGeom>
              <a:avLst/>
              <a:gdLst>
                <a:gd name="T0" fmla="*/ 0 w 45"/>
                <a:gd name="T1" fmla="*/ 54 h 54"/>
                <a:gd name="T2" fmla="*/ 45 w 45"/>
                <a:gd name="T3" fmla="*/ 0 h 54"/>
              </a:gdLst>
              <a:ahLst/>
              <a:cxnLst>
                <a:cxn ang="0">
                  <a:pos x="T0" y="T1"/>
                </a:cxn>
                <a:cxn ang="0">
                  <a:pos x="T2" y="T3"/>
                </a:cxn>
              </a:cxnLst>
              <a:rect l="0" t="0" r="r" b="b"/>
              <a:pathLst>
                <a:path w="45" h="54">
                  <a:moveTo>
                    <a:pt x="0" y="54"/>
                  </a:moveTo>
                  <a:cubicBezTo>
                    <a:pt x="10" y="33"/>
                    <a:pt x="26" y="14"/>
                    <a:pt x="45" y="0"/>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78">
              <a:extLst>
                <a:ext uri="{FF2B5EF4-FFF2-40B4-BE49-F238E27FC236}">
                  <a16:creationId xmlns:a16="http://schemas.microsoft.com/office/drawing/2014/main" id="{4DD55F7A-2C11-4035-A344-E30B567C2563}"/>
                </a:ext>
              </a:extLst>
            </p:cNvPr>
            <p:cNvSpPr>
              <a:spLocks/>
            </p:cNvSpPr>
            <p:nvPr/>
          </p:nvSpPr>
          <p:spPr bwMode="auto">
            <a:xfrm>
              <a:off x="7105324" y="4509881"/>
              <a:ext cx="52944" cy="589915"/>
            </a:xfrm>
            <a:custGeom>
              <a:avLst/>
              <a:gdLst>
                <a:gd name="T0" fmla="*/ 2 w 7"/>
                <a:gd name="T1" fmla="*/ 70 h 70"/>
                <a:gd name="T2" fmla="*/ 0 w 7"/>
                <a:gd name="T3" fmla="*/ 45 h 70"/>
                <a:gd name="T4" fmla="*/ 7 w 7"/>
                <a:gd name="T5" fmla="*/ 0 h 70"/>
              </a:gdLst>
              <a:ahLst/>
              <a:cxnLst>
                <a:cxn ang="0">
                  <a:pos x="T0" y="T1"/>
                </a:cxn>
                <a:cxn ang="0">
                  <a:pos x="T2" y="T3"/>
                </a:cxn>
                <a:cxn ang="0">
                  <a:pos x="T4" y="T5"/>
                </a:cxn>
              </a:cxnLst>
              <a:rect l="0" t="0" r="r" b="b"/>
              <a:pathLst>
                <a:path w="7" h="70">
                  <a:moveTo>
                    <a:pt x="2" y="70"/>
                  </a:moveTo>
                  <a:cubicBezTo>
                    <a:pt x="1" y="62"/>
                    <a:pt x="0" y="53"/>
                    <a:pt x="0" y="45"/>
                  </a:cubicBezTo>
                  <a:cubicBezTo>
                    <a:pt x="0" y="29"/>
                    <a:pt x="3" y="14"/>
                    <a:pt x="7" y="0"/>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81">
              <a:extLst>
                <a:ext uri="{FF2B5EF4-FFF2-40B4-BE49-F238E27FC236}">
                  <a16:creationId xmlns:a16="http://schemas.microsoft.com/office/drawing/2014/main" id="{174C8083-4D71-4595-AB6F-8624B2377176}"/>
                </a:ext>
              </a:extLst>
            </p:cNvPr>
            <p:cNvSpPr>
              <a:spLocks/>
            </p:cNvSpPr>
            <p:nvPr/>
          </p:nvSpPr>
          <p:spPr bwMode="auto">
            <a:xfrm>
              <a:off x="9578434" y="4683832"/>
              <a:ext cx="68070" cy="597480"/>
            </a:xfrm>
            <a:custGeom>
              <a:avLst/>
              <a:gdLst>
                <a:gd name="T0" fmla="*/ 6 w 8"/>
                <a:gd name="T1" fmla="*/ 0 h 72"/>
                <a:gd name="T2" fmla="*/ 8 w 8"/>
                <a:gd name="T3" fmla="*/ 25 h 72"/>
                <a:gd name="T4" fmla="*/ 0 w 8"/>
                <a:gd name="T5" fmla="*/ 72 h 72"/>
              </a:gdLst>
              <a:ahLst/>
              <a:cxnLst>
                <a:cxn ang="0">
                  <a:pos x="T0" y="T1"/>
                </a:cxn>
                <a:cxn ang="0">
                  <a:pos x="T2" y="T3"/>
                </a:cxn>
                <a:cxn ang="0">
                  <a:pos x="T4" y="T5"/>
                </a:cxn>
              </a:cxnLst>
              <a:rect l="0" t="0" r="r" b="b"/>
              <a:pathLst>
                <a:path w="8" h="72">
                  <a:moveTo>
                    <a:pt x="6" y="0"/>
                  </a:moveTo>
                  <a:cubicBezTo>
                    <a:pt x="7" y="8"/>
                    <a:pt x="8" y="16"/>
                    <a:pt x="8" y="25"/>
                  </a:cubicBezTo>
                  <a:cubicBezTo>
                    <a:pt x="8" y="41"/>
                    <a:pt x="5" y="57"/>
                    <a:pt x="0" y="7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82">
              <a:extLst>
                <a:ext uri="{FF2B5EF4-FFF2-40B4-BE49-F238E27FC236}">
                  <a16:creationId xmlns:a16="http://schemas.microsoft.com/office/drawing/2014/main" id="{505931D6-BED7-47C9-879E-11561CA57F11}"/>
                </a:ext>
              </a:extLst>
            </p:cNvPr>
            <p:cNvSpPr>
              <a:spLocks/>
            </p:cNvSpPr>
            <p:nvPr/>
          </p:nvSpPr>
          <p:spPr bwMode="auto">
            <a:xfrm>
              <a:off x="9230535" y="3950217"/>
              <a:ext cx="347898" cy="536977"/>
            </a:xfrm>
            <a:custGeom>
              <a:avLst/>
              <a:gdLst>
                <a:gd name="T0" fmla="*/ 0 w 41"/>
                <a:gd name="T1" fmla="*/ 0 h 64"/>
                <a:gd name="T2" fmla="*/ 41 w 41"/>
                <a:gd name="T3" fmla="*/ 64 h 64"/>
              </a:gdLst>
              <a:ahLst/>
              <a:cxnLst>
                <a:cxn ang="0">
                  <a:pos x="T0" y="T1"/>
                </a:cxn>
                <a:cxn ang="0">
                  <a:pos x="T2" y="T3"/>
                </a:cxn>
              </a:cxnLst>
              <a:rect l="0" t="0" r="r" b="b"/>
              <a:pathLst>
                <a:path w="41" h="64">
                  <a:moveTo>
                    <a:pt x="0" y="0"/>
                  </a:moveTo>
                  <a:cubicBezTo>
                    <a:pt x="18" y="17"/>
                    <a:pt x="33" y="39"/>
                    <a:pt x="41" y="64"/>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383">
              <a:extLst>
                <a:ext uri="{FF2B5EF4-FFF2-40B4-BE49-F238E27FC236}">
                  <a16:creationId xmlns:a16="http://schemas.microsoft.com/office/drawing/2014/main" id="{00597618-8D6A-41CB-B592-31AFD119FAED}"/>
                </a:ext>
              </a:extLst>
            </p:cNvPr>
            <p:cNvSpPr>
              <a:spLocks/>
            </p:cNvSpPr>
            <p:nvPr/>
          </p:nvSpPr>
          <p:spPr bwMode="auto">
            <a:xfrm>
              <a:off x="8542298" y="3632570"/>
              <a:ext cx="574790" cy="226891"/>
            </a:xfrm>
            <a:custGeom>
              <a:avLst/>
              <a:gdLst>
                <a:gd name="T0" fmla="*/ 0 w 68"/>
                <a:gd name="T1" fmla="*/ 0 h 27"/>
                <a:gd name="T2" fmla="*/ 68 w 68"/>
                <a:gd name="T3" fmla="*/ 27 h 27"/>
              </a:gdLst>
              <a:ahLst/>
              <a:cxnLst>
                <a:cxn ang="0">
                  <a:pos x="T0" y="T1"/>
                </a:cxn>
                <a:cxn ang="0">
                  <a:pos x="T2" y="T3"/>
                </a:cxn>
              </a:cxnLst>
              <a:rect l="0" t="0" r="r" b="b"/>
              <a:pathLst>
                <a:path w="68" h="27">
                  <a:moveTo>
                    <a:pt x="0" y="0"/>
                  </a:moveTo>
                  <a:cubicBezTo>
                    <a:pt x="25" y="3"/>
                    <a:pt x="48" y="13"/>
                    <a:pt x="68" y="27"/>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63">
              <a:extLst>
                <a:ext uri="{FF2B5EF4-FFF2-40B4-BE49-F238E27FC236}">
                  <a16:creationId xmlns:a16="http://schemas.microsoft.com/office/drawing/2014/main" id="{BCD0E936-FA0E-4F92-9535-EB2B051F41F9}"/>
                </a:ext>
              </a:extLst>
            </p:cNvPr>
            <p:cNvSpPr>
              <a:spLocks/>
            </p:cNvSpPr>
            <p:nvPr/>
          </p:nvSpPr>
          <p:spPr bwMode="auto">
            <a:xfrm>
              <a:off x="9612469" y="4792913"/>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Explore the Results</a:t>
              </a:r>
            </a:p>
          </p:txBody>
        </p:sp>
        <p:sp>
          <p:nvSpPr>
            <p:cNvPr id="185" name="Freeform 164">
              <a:extLst>
                <a:ext uri="{FF2B5EF4-FFF2-40B4-BE49-F238E27FC236}">
                  <a16:creationId xmlns:a16="http://schemas.microsoft.com/office/drawing/2014/main" id="{7E708F6C-3825-4076-9F5C-A69820764D76}"/>
                </a:ext>
              </a:extLst>
            </p:cNvPr>
            <p:cNvSpPr>
              <a:spLocks/>
            </p:cNvSpPr>
            <p:nvPr/>
          </p:nvSpPr>
          <p:spPr bwMode="auto">
            <a:xfrm>
              <a:off x="5899927" y="4572002"/>
              <a:ext cx="1005838" cy="805218"/>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Context of the Bot Demo</a:t>
              </a:r>
            </a:p>
          </p:txBody>
        </p:sp>
        <p:sp>
          <p:nvSpPr>
            <p:cNvPr id="186" name="Freeform 166">
              <a:extLst>
                <a:ext uri="{FF2B5EF4-FFF2-40B4-BE49-F238E27FC236}">
                  <a16:creationId xmlns:a16="http://schemas.microsoft.com/office/drawing/2014/main" id="{938DDAB8-2DA6-408B-BAA2-D0A06040C7D9}"/>
                </a:ext>
              </a:extLst>
            </p:cNvPr>
            <p:cNvSpPr>
              <a:spLocks/>
            </p:cNvSpPr>
            <p:nvPr/>
          </p:nvSpPr>
          <p:spPr bwMode="auto">
            <a:xfrm>
              <a:off x="5973782" y="3521876"/>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the Git Code to your DSVM</a:t>
              </a:r>
            </a:p>
          </p:txBody>
        </p:sp>
        <p:sp>
          <p:nvSpPr>
            <p:cNvPr id="187" name="Freeform 167">
              <a:extLst>
                <a:ext uri="{FF2B5EF4-FFF2-40B4-BE49-F238E27FC236}">
                  <a16:creationId xmlns:a16="http://schemas.microsoft.com/office/drawing/2014/main" id="{43E01652-3238-46D9-9DE9-8DDA1A0C8007}"/>
                </a:ext>
              </a:extLst>
            </p:cNvPr>
            <p:cNvSpPr>
              <a:spLocks/>
            </p:cNvSpPr>
            <p:nvPr/>
          </p:nvSpPr>
          <p:spPr bwMode="auto">
            <a:xfrm>
              <a:off x="8344837" y="2723113"/>
              <a:ext cx="1248153" cy="921993"/>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Bot Subscription Key</a:t>
              </a:r>
            </a:p>
          </p:txBody>
        </p:sp>
        <p:sp>
          <p:nvSpPr>
            <p:cNvPr id="188" name="Freeform 168">
              <a:extLst>
                <a:ext uri="{FF2B5EF4-FFF2-40B4-BE49-F238E27FC236}">
                  <a16:creationId xmlns:a16="http://schemas.microsoft.com/office/drawing/2014/main" id="{E59439E8-706D-4A8A-98DB-B89185AB0F99}"/>
                </a:ext>
              </a:extLst>
            </p:cNvPr>
            <p:cNvSpPr>
              <a:spLocks/>
            </p:cNvSpPr>
            <p:nvPr/>
          </p:nvSpPr>
          <p:spPr bwMode="auto">
            <a:xfrm>
              <a:off x="9315250" y="3568612"/>
              <a:ext cx="1343651"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Deploy it on Azure</a:t>
              </a:r>
            </a:p>
          </p:txBody>
        </p:sp>
        <p:sp>
          <p:nvSpPr>
            <p:cNvPr id="189" name="AutoShape 22">
              <a:extLst>
                <a:ext uri="{FF2B5EF4-FFF2-40B4-BE49-F238E27FC236}">
                  <a16:creationId xmlns:a16="http://schemas.microsoft.com/office/drawing/2014/main" id="{82FCFCED-9F20-44FA-B906-F1A3F26FF74E}"/>
                </a:ext>
              </a:extLst>
            </p:cNvPr>
            <p:cNvSpPr>
              <a:spLocks noChangeAspect="1" noChangeArrowheads="1" noTextEdit="1"/>
            </p:cNvSpPr>
            <p:nvPr/>
          </p:nvSpPr>
          <p:spPr bwMode="auto">
            <a:xfrm rot="18353286">
              <a:off x="7892617" y="2247800"/>
              <a:ext cx="143532" cy="47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AutoShape 26">
              <a:extLst>
                <a:ext uri="{FF2B5EF4-FFF2-40B4-BE49-F238E27FC236}">
                  <a16:creationId xmlns:a16="http://schemas.microsoft.com/office/drawing/2014/main" id="{09EBB9A4-A6A1-46BD-ACE1-191DA44860C1}"/>
                </a:ext>
              </a:extLst>
            </p:cNvPr>
            <p:cNvSpPr>
              <a:spLocks noChangeAspect="1" noChangeArrowheads="1" noTextEdit="1"/>
            </p:cNvSpPr>
            <p:nvPr/>
          </p:nvSpPr>
          <p:spPr bwMode="auto">
            <a:xfrm rot="2053077">
              <a:off x="7895385" y="2244108"/>
              <a:ext cx="137994" cy="48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50">
              <a:extLst>
                <a:ext uri="{FF2B5EF4-FFF2-40B4-BE49-F238E27FC236}">
                  <a16:creationId xmlns:a16="http://schemas.microsoft.com/office/drawing/2014/main" id="{269E06DE-116B-4D29-B4C1-A912F98CA879}"/>
                </a:ext>
              </a:extLst>
            </p:cNvPr>
            <p:cNvSpPr>
              <a:spLocks/>
            </p:cNvSpPr>
            <p:nvPr/>
          </p:nvSpPr>
          <p:spPr bwMode="auto">
            <a:xfrm>
              <a:off x="7052679" y="2707908"/>
              <a:ext cx="1392659"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Exploring the Bot Using Not Emulator</a:t>
              </a:r>
            </a:p>
          </p:txBody>
        </p:sp>
      </p:grpSp>
      <p:pic>
        <p:nvPicPr>
          <p:cNvPr id="30" name="Picture 2">
            <a:extLst>
              <a:ext uri="{FF2B5EF4-FFF2-40B4-BE49-F238E27FC236}">
                <a16:creationId xmlns:a16="http://schemas.microsoft.com/office/drawing/2014/main" id="{536F430A-3534-450A-B3AC-5AE4A68B5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1" y="913902"/>
            <a:ext cx="4173717" cy="2854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C0D66F20-EC69-4B02-884E-B4944390DC37}"/>
              </a:ext>
            </a:extLst>
          </p:cNvPr>
          <p:cNvSpPr txBox="1"/>
          <p:nvPr/>
        </p:nvSpPr>
        <p:spPr>
          <a:xfrm>
            <a:off x="124566" y="4343982"/>
            <a:ext cx="3829052"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Prompting User for an input as a Choice</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Responding back to the user with stored value</a:t>
            </a:r>
            <a:endParaRPr lang="en-I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9449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BAF28-C348-4887-AA40-E9BFDC3BBD06}"/>
              </a:ext>
            </a:extLst>
          </p:cNvPr>
          <p:cNvPicPr>
            <a:picLocks noChangeAspect="1"/>
          </p:cNvPicPr>
          <p:nvPr/>
        </p:nvPicPr>
        <p:blipFill>
          <a:blip r:embed="rId3"/>
          <a:stretch>
            <a:fillRect/>
          </a:stretch>
        </p:blipFill>
        <p:spPr>
          <a:xfrm>
            <a:off x="7333818" y="3964257"/>
            <a:ext cx="2093621" cy="1714342"/>
          </a:xfrm>
          <a:prstGeom prst="rect">
            <a:avLst/>
          </a:prstGeom>
        </p:spPr>
      </p:pic>
      <p:sp>
        <p:nvSpPr>
          <p:cNvPr id="5"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Waterfall Bot Demo</a:t>
            </a:r>
            <a:endParaRPr lang="en-IN" sz="4400" dirty="0">
              <a:solidFill>
                <a:srgbClr val="0070C0"/>
              </a:solidFill>
            </a:endParaRPr>
          </a:p>
        </p:txBody>
      </p:sp>
      <p:sp>
        <p:nvSpPr>
          <p:cNvPr id="306" name="Rectangle 305"/>
          <p:cNvSpPr/>
          <p:nvPr/>
        </p:nvSpPr>
        <p:spPr bwMode="auto">
          <a:xfrm>
            <a:off x="4336330" y="965200"/>
            <a:ext cx="7673418" cy="5878800"/>
          </a:xfrm>
          <a:prstGeom prst="rect">
            <a:avLst/>
          </a:prstGeom>
          <a:noFill/>
          <a:ln w="28575">
            <a:solidFill>
              <a:schemeClr val="bg2">
                <a:lumMod val="75000"/>
              </a:schemeClr>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Slide Number Placeholder 2"/>
          <p:cNvSpPr>
            <a:spLocks noGrp="1"/>
          </p:cNvSpPr>
          <p:nvPr>
            <p:ph type="sldNum" sz="quarter" idx="4"/>
          </p:nvPr>
        </p:nvSpPr>
        <p:spPr/>
        <p:txBody>
          <a:bodyPr/>
          <a:lstStyle/>
          <a:p>
            <a:fld id="{A34B8C21-472C-43AD-8B9F-5964D09AB204}" type="slidenum">
              <a:rPr lang="en-IN" smtClean="0"/>
              <a:pPr/>
              <a:t>19</a:t>
            </a:fld>
            <a:endParaRPr lang="en-IN" dirty="0"/>
          </a:p>
        </p:txBody>
      </p:sp>
      <p:grpSp>
        <p:nvGrpSpPr>
          <p:cNvPr id="140" name="Group 139">
            <a:extLst>
              <a:ext uri="{FF2B5EF4-FFF2-40B4-BE49-F238E27FC236}">
                <a16:creationId xmlns:a16="http://schemas.microsoft.com/office/drawing/2014/main" id="{D441B1AF-4AEA-437C-A96A-808BC1F8C3FD}"/>
              </a:ext>
            </a:extLst>
          </p:cNvPr>
          <p:cNvGrpSpPr/>
          <p:nvPr/>
        </p:nvGrpSpPr>
        <p:grpSpPr>
          <a:xfrm>
            <a:off x="5213022" y="1345994"/>
            <a:ext cx="6468071" cy="4546806"/>
            <a:chOff x="5668351" y="2180470"/>
            <a:chExt cx="5400000" cy="3471429"/>
          </a:xfrm>
        </p:grpSpPr>
        <p:sp>
          <p:nvSpPr>
            <p:cNvPr id="141" name="Freeform 368">
              <a:extLst>
                <a:ext uri="{FF2B5EF4-FFF2-40B4-BE49-F238E27FC236}">
                  <a16:creationId xmlns:a16="http://schemas.microsoft.com/office/drawing/2014/main" id="{72A8D66D-F76C-4D0C-B08D-58B71B381FF1}"/>
                </a:ext>
              </a:extLst>
            </p:cNvPr>
            <p:cNvSpPr>
              <a:spLocks/>
            </p:cNvSpPr>
            <p:nvPr/>
          </p:nvSpPr>
          <p:spPr bwMode="auto">
            <a:xfrm>
              <a:off x="9729695" y="4275429"/>
              <a:ext cx="1338656" cy="1376470"/>
            </a:xfrm>
            <a:custGeom>
              <a:avLst/>
              <a:gdLst>
                <a:gd name="T0" fmla="*/ 0 w 160"/>
                <a:gd name="T1" fmla="*/ 127 h 164"/>
                <a:gd name="T2" fmla="*/ 124 w 160"/>
                <a:gd name="T3" fmla="*/ 164 h 164"/>
                <a:gd name="T4" fmla="*/ 146 w 160"/>
                <a:gd name="T5" fmla="*/ 147 h 164"/>
                <a:gd name="T6" fmla="*/ 148 w 160"/>
                <a:gd name="T7" fmla="*/ 0 h 164"/>
              </a:gdLst>
              <a:ahLst/>
              <a:cxnLst>
                <a:cxn ang="0">
                  <a:pos x="T0" y="T1"/>
                </a:cxn>
                <a:cxn ang="0">
                  <a:pos x="T2" y="T3"/>
                </a:cxn>
                <a:cxn ang="0">
                  <a:pos x="T4" y="T5"/>
                </a:cxn>
                <a:cxn ang="0">
                  <a:pos x="T6" y="T7"/>
                </a:cxn>
              </a:cxnLst>
              <a:rect l="0" t="0" r="r" b="b"/>
              <a:pathLst>
                <a:path w="160" h="164">
                  <a:moveTo>
                    <a:pt x="0" y="127"/>
                  </a:moveTo>
                  <a:cubicBezTo>
                    <a:pt x="124" y="164"/>
                    <a:pt x="124" y="164"/>
                    <a:pt x="124" y="164"/>
                  </a:cubicBezTo>
                  <a:cubicBezTo>
                    <a:pt x="124" y="164"/>
                    <a:pt x="143" y="163"/>
                    <a:pt x="146" y="147"/>
                  </a:cubicBezTo>
                  <a:cubicBezTo>
                    <a:pt x="156" y="99"/>
                    <a:pt x="160" y="49"/>
                    <a:pt x="148"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69">
              <a:extLst>
                <a:ext uri="{FF2B5EF4-FFF2-40B4-BE49-F238E27FC236}">
                  <a16:creationId xmlns:a16="http://schemas.microsoft.com/office/drawing/2014/main" id="{BE9F9B13-C80B-47D1-9DBD-CA21A3A06BCE}"/>
                </a:ext>
              </a:extLst>
            </p:cNvPr>
            <p:cNvSpPr>
              <a:spLocks/>
            </p:cNvSpPr>
            <p:nvPr/>
          </p:nvSpPr>
          <p:spPr bwMode="auto">
            <a:xfrm>
              <a:off x="9729695" y="2830890"/>
              <a:ext cx="1164704" cy="1633614"/>
            </a:xfrm>
            <a:custGeom>
              <a:avLst/>
              <a:gdLst>
                <a:gd name="T0" fmla="*/ 0 w 139"/>
                <a:gd name="T1" fmla="*/ 195 h 195"/>
                <a:gd name="T2" fmla="*/ 115 w 139"/>
                <a:gd name="T3" fmla="*/ 156 h 195"/>
                <a:gd name="T4" fmla="*/ 131 w 139"/>
                <a:gd name="T5" fmla="*/ 115 h 195"/>
                <a:gd name="T6" fmla="*/ 44 w 139"/>
                <a:gd name="T7" fmla="*/ 0 h 195"/>
              </a:gdLst>
              <a:ahLst/>
              <a:cxnLst>
                <a:cxn ang="0">
                  <a:pos x="T0" y="T1"/>
                </a:cxn>
                <a:cxn ang="0">
                  <a:pos x="T2" y="T3"/>
                </a:cxn>
                <a:cxn ang="0">
                  <a:pos x="T4" y="T5"/>
                </a:cxn>
                <a:cxn ang="0">
                  <a:pos x="T6" y="T7"/>
                </a:cxn>
              </a:cxnLst>
              <a:rect l="0" t="0" r="r" b="b"/>
              <a:pathLst>
                <a:path w="139" h="195">
                  <a:moveTo>
                    <a:pt x="0" y="195"/>
                  </a:moveTo>
                  <a:cubicBezTo>
                    <a:pt x="115" y="156"/>
                    <a:pt x="115" y="156"/>
                    <a:pt x="115" y="156"/>
                  </a:cubicBezTo>
                  <a:cubicBezTo>
                    <a:pt x="115" y="156"/>
                    <a:pt x="139" y="146"/>
                    <a:pt x="131" y="115"/>
                  </a:cubicBezTo>
                  <a:cubicBezTo>
                    <a:pt x="118" y="68"/>
                    <a:pt x="81" y="31"/>
                    <a:pt x="44" y="0"/>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0">
              <a:extLst>
                <a:ext uri="{FF2B5EF4-FFF2-40B4-BE49-F238E27FC236}">
                  <a16:creationId xmlns:a16="http://schemas.microsoft.com/office/drawing/2014/main" id="{C3D4854B-6DF5-4215-994F-0EBC56793EB8}"/>
                </a:ext>
              </a:extLst>
            </p:cNvPr>
            <p:cNvSpPr>
              <a:spLocks/>
            </p:cNvSpPr>
            <p:nvPr/>
          </p:nvSpPr>
          <p:spPr bwMode="auto">
            <a:xfrm>
              <a:off x="8564991" y="2195595"/>
              <a:ext cx="1391596" cy="1535296"/>
            </a:xfrm>
            <a:custGeom>
              <a:avLst/>
              <a:gdLst>
                <a:gd name="T0" fmla="*/ 76 w 166"/>
                <a:gd name="T1" fmla="*/ 183 h 183"/>
                <a:gd name="T2" fmla="*/ 149 w 166"/>
                <a:gd name="T3" fmla="*/ 84 h 183"/>
                <a:gd name="T4" fmla="*/ 130 w 166"/>
                <a:gd name="T5" fmla="*/ 39 h 183"/>
                <a:gd name="T6" fmla="*/ 0 w 166"/>
                <a:gd name="T7" fmla="*/ 0 h 183"/>
              </a:gdLst>
              <a:ahLst/>
              <a:cxnLst>
                <a:cxn ang="0">
                  <a:pos x="T0" y="T1"/>
                </a:cxn>
                <a:cxn ang="0">
                  <a:pos x="T2" y="T3"/>
                </a:cxn>
                <a:cxn ang="0">
                  <a:pos x="T4" y="T5"/>
                </a:cxn>
                <a:cxn ang="0">
                  <a:pos x="T6" y="T7"/>
                </a:cxn>
              </a:cxnLst>
              <a:rect l="0" t="0" r="r" b="b"/>
              <a:pathLst>
                <a:path w="166" h="183">
                  <a:moveTo>
                    <a:pt x="76" y="183"/>
                  </a:moveTo>
                  <a:cubicBezTo>
                    <a:pt x="149" y="84"/>
                    <a:pt x="149" y="84"/>
                    <a:pt x="149" y="84"/>
                  </a:cubicBezTo>
                  <a:cubicBezTo>
                    <a:pt x="149" y="84"/>
                    <a:pt x="166" y="62"/>
                    <a:pt x="130" y="39"/>
                  </a:cubicBezTo>
                  <a:cubicBezTo>
                    <a:pt x="93" y="14"/>
                    <a:pt x="47" y="4"/>
                    <a:pt x="0" y="0"/>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71">
              <a:extLst>
                <a:ext uri="{FF2B5EF4-FFF2-40B4-BE49-F238E27FC236}">
                  <a16:creationId xmlns:a16="http://schemas.microsoft.com/office/drawing/2014/main" id="{101AF532-8998-4429-AC1A-AEF45126C6DB}"/>
                </a:ext>
              </a:extLst>
            </p:cNvPr>
            <p:cNvSpPr>
              <a:spLocks/>
            </p:cNvSpPr>
            <p:nvPr/>
          </p:nvSpPr>
          <p:spPr bwMode="auto">
            <a:xfrm>
              <a:off x="6961630" y="2180470"/>
              <a:ext cx="1421848" cy="1285713"/>
            </a:xfrm>
            <a:custGeom>
              <a:avLst/>
              <a:gdLst>
                <a:gd name="T0" fmla="*/ 170 w 170"/>
                <a:gd name="T1" fmla="*/ 153 h 153"/>
                <a:gd name="T2" fmla="*/ 168 w 170"/>
                <a:gd name="T3" fmla="*/ 30 h 153"/>
                <a:gd name="T4" fmla="*/ 134 w 170"/>
                <a:gd name="T5" fmla="*/ 3 h 153"/>
                <a:gd name="T6" fmla="*/ 0 w 170"/>
                <a:gd name="T7" fmla="*/ 48 h 153"/>
              </a:gdLst>
              <a:ahLst/>
              <a:cxnLst>
                <a:cxn ang="0">
                  <a:pos x="T0" y="T1"/>
                </a:cxn>
                <a:cxn ang="0">
                  <a:pos x="T2" y="T3"/>
                </a:cxn>
                <a:cxn ang="0">
                  <a:pos x="T4" y="T5"/>
                </a:cxn>
                <a:cxn ang="0">
                  <a:pos x="T6" y="T7"/>
                </a:cxn>
              </a:cxnLst>
              <a:rect l="0" t="0" r="r" b="b"/>
              <a:pathLst>
                <a:path w="170" h="153">
                  <a:moveTo>
                    <a:pt x="170" y="153"/>
                  </a:moveTo>
                  <a:cubicBezTo>
                    <a:pt x="168" y="30"/>
                    <a:pt x="168" y="30"/>
                    <a:pt x="168" y="30"/>
                  </a:cubicBezTo>
                  <a:cubicBezTo>
                    <a:pt x="168" y="30"/>
                    <a:pt x="166" y="5"/>
                    <a:pt x="134" y="3"/>
                  </a:cubicBezTo>
                  <a:cubicBezTo>
                    <a:pt x="86" y="0"/>
                    <a:pt x="40" y="24"/>
                    <a:pt x="0" y="48"/>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72">
              <a:extLst>
                <a:ext uri="{FF2B5EF4-FFF2-40B4-BE49-F238E27FC236}">
                  <a16:creationId xmlns:a16="http://schemas.microsoft.com/office/drawing/2014/main" id="{055EA703-4BB1-405B-A3A3-BDAD26D1312E}"/>
                </a:ext>
              </a:extLst>
            </p:cNvPr>
            <p:cNvSpPr>
              <a:spLocks/>
            </p:cNvSpPr>
            <p:nvPr/>
          </p:nvSpPr>
          <p:spPr bwMode="auto">
            <a:xfrm>
              <a:off x="5880115" y="2725008"/>
              <a:ext cx="1648739" cy="1126893"/>
            </a:xfrm>
            <a:custGeom>
              <a:avLst/>
              <a:gdLst>
                <a:gd name="T0" fmla="*/ 197 w 197"/>
                <a:gd name="T1" fmla="*/ 120 h 134"/>
                <a:gd name="T2" fmla="*/ 121 w 197"/>
                <a:gd name="T3" fmla="*/ 18 h 134"/>
                <a:gd name="T4" fmla="*/ 78 w 197"/>
                <a:gd name="T5" fmla="*/ 22 h 134"/>
                <a:gd name="T6" fmla="*/ 0 w 197"/>
                <a:gd name="T7" fmla="*/ 134 h 134"/>
              </a:gdLst>
              <a:ahLst/>
              <a:cxnLst>
                <a:cxn ang="0">
                  <a:pos x="T0" y="T1"/>
                </a:cxn>
                <a:cxn ang="0">
                  <a:pos x="T2" y="T3"/>
                </a:cxn>
                <a:cxn ang="0">
                  <a:pos x="T4" y="T5"/>
                </a:cxn>
                <a:cxn ang="0">
                  <a:pos x="T6" y="T7"/>
                </a:cxn>
              </a:cxnLst>
              <a:rect l="0" t="0" r="r" b="b"/>
              <a:pathLst>
                <a:path w="197" h="134">
                  <a:moveTo>
                    <a:pt x="197" y="120"/>
                  </a:moveTo>
                  <a:cubicBezTo>
                    <a:pt x="121" y="18"/>
                    <a:pt x="121" y="18"/>
                    <a:pt x="121" y="18"/>
                  </a:cubicBezTo>
                  <a:cubicBezTo>
                    <a:pt x="121" y="18"/>
                    <a:pt x="104" y="0"/>
                    <a:pt x="78" y="22"/>
                  </a:cubicBezTo>
                  <a:cubicBezTo>
                    <a:pt x="43" y="51"/>
                    <a:pt x="18" y="91"/>
                    <a:pt x="0" y="134"/>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73">
              <a:extLst>
                <a:ext uri="{FF2B5EF4-FFF2-40B4-BE49-F238E27FC236}">
                  <a16:creationId xmlns:a16="http://schemas.microsoft.com/office/drawing/2014/main" id="{32A03F1D-E808-4F32-9D4F-6D33D38A99E2}"/>
                </a:ext>
              </a:extLst>
            </p:cNvPr>
            <p:cNvSpPr>
              <a:spLocks/>
            </p:cNvSpPr>
            <p:nvPr/>
          </p:nvSpPr>
          <p:spPr bwMode="auto">
            <a:xfrm>
              <a:off x="5668351" y="4086351"/>
              <a:ext cx="1315965" cy="1406722"/>
            </a:xfrm>
            <a:custGeom>
              <a:avLst/>
              <a:gdLst>
                <a:gd name="T0" fmla="*/ 157 w 157"/>
                <a:gd name="T1" fmla="*/ 43 h 168"/>
                <a:gd name="T2" fmla="*/ 49 w 157"/>
                <a:gd name="T3" fmla="*/ 6 h 168"/>
                <a:gd name="T4" fmla="*/ 7 w 157"/>
                <a:gd name="T5" fmla="*/ 32 h 168"/>
                <a:gd name="T6" fmla="*/ 0 w 157"/>
                <a:gd name="T7" fmla="*/ 95 h 168"/>
                <a:gd name="T8" fmla="*/ 9 w 157"/>
                <a:gd name="T9" fmla="*/ 168 h 168"/>
              </a:gdLst>
              <a:ahLst/>
              <a:cxnLst>
                <a:cxn ang="0">
                  <a:pos x="T0" y="T1"/>
                </a:cxn>
                <a:cxn ang="0">
                  <a:pos x="T2" y="T3"/>
                </a:cxn>
                <a:cxn ang="0">
                  <a:pos x="T4" y="T5"/>
                </a:cxn>
                <a:cxn ang="0">
                  <a:pos x="T6" y="T7"/>
                </a:cxn>
                <a:cxn ang="0">
                  <a:pos x="T8" y="T9"/>
                </a:cxn>
              </a:cxnLst>
              <a:rect l="0" t="0" r="r" b="b"/>
              <a:pathLst>
                <a:path w="157" h="168">
                  <a:moveTo>
                    <a:pt x="157" y="43"/>
                  </a:moveTo>
                  <a:cubicBezTo>
                    <a:pt x="49" y="6"/>
                    <a:pt x="49" y="6"/>
                    <a:pt x="49" y="6"/>
                  </a:cubicBezTo>
                  <a:cubicBezTo>
                    <a:pt x="49" y="6"/>
                    <a:pt x="18" y="0"/>
                    <a:pt x="7" y="32"/>
                  </a:cubicBezTo>
                  <a:cubicBezTo>
                    <a:pt x="0" y="52"/>
                    <a:pt x="0" y="74"/>
                    <a:pt x="0" y="95"/>
                  </a:cubicBezTo>
                  <a:cubicBezTo>
                    <a:pt x="0" y="120"/>
                    <a:pt x="3" y="145"/>
                    <a:pt x="9" y="168"/>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7" name="Line 375">
              <a:extLst>
                <a:ext uri="{FF2B5EF4-FFF2-40B4-BE49-F238E27FC236}">
                  <a16:creationId xmlns:a16="http://schemas.microsoft.com/office/drawing/2014/main" id="{25BCE20A-CD02-4E3C-B3D0-2F5FCD99162B}"/>
                </a:ext>
              </a:extLst>
            </p:cNvPr>
            <p:cNvSpPr>
              <a:spLocks noChangeShapeType="1"/>
            </p:cNvSpPr>
            <p:nvPr/>
          </p:nvSpPr>
          <p:spPr bwMode="auto">
            <a:xfrm flipV="1">
              <a:off x="5800299" y="5185368"/>
              <a:ext cx="1319127" cy="396570"/>
            </a:xfrm>
            <a:prstGeom prst="line">
              <a:avLst/>
            </a:prstGeom>
            <a:noFill/>
            <a:ln w="28575" cap="flat">
              <a:solidFill>
                <a:srgbClr val="0733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76">
              <a:extLst>
                <a:ext uri="{FF2B5EF4-FFF2-40B4-BE49-F238E27FC236}">
                  <a16:creationId xmlns:a16="http://schemas.microsoft.com/office/drawing/2014/main" id="{31C313F2-6F10-4A5C-A234-F1C9755BA1AB}"/>
                </a:ext>
              </a:extLst>
            </p:cNvPr>
            <p:cNvSpPr>
              <a:spLocks/>
            </p:cNvSpPr>
            <p:nvPr/>
          </p:nvSpPr>
          <p:spPr bwMode="auto">
            <a:xfrm>
              <a:off x="7785996" y="3625008"/>
              <a:ext cx="589915" cy="143700"/>
            </a:xfrm>
            <a:custGeom>
              <a:avLst/>
              <a:gdLst>
                <a:gd name="T0" fmla="*/ 0 w 71"/>
                <a:gd name="T1" fmla="*/ 17 h 17"/>
                <a:gd name="T2" fmla="*/ 71 w 71"/>
                <a:gd name="T3" fmla="*/ 0 h 17"/>
              </a:gdLst>
              <a:ahLst/>
              <a:cxnLst>
                <a:cxn ang="0">
                  <a:pos x="T0" y="T1"/>
                </a:cxn>
                <a:cxn ang="0">
                  <a:pos x="T2" y="T3"/>
                </a:cxn>
              </a:cxnLst>
              <a:rect l="0" t="0" r="r" b="b"/>
              <a:pathLst>
                <a:path w="71" h="17">
                  <a:moveTo>
                    <a:pt x="0" y="17"/>
                  </a:moveTo>
                  <a:cubicBezTo>
                    <a:pt x="21" y="6"/>
                    <a:pt x="45" y="0"/>
                    <a:pt x="71" y="0"/>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77">
              <a:extLst>
                <a:ext uri="{FF2B5EF4-FFF2-40B4-BE49-F238E27FC236}">
                  <a16:creationId xmlns:a16="http://schemas.microsoft.com/office/drawing/2014/main" id="{21E0F93D-0261-4A1F-BF8E-375506E6DA68}"/>
                </a:ext>
              </a:extLst>
            </p:cNvPr>
            <p:cNvSpPr>
              <a:spLocks/>
            </p:cNvSpPr>
            <p:nvPr/>
          </p:nvSpPr>
          <p:spPr bwMode="auto">
            <a:xfrm>
              <a:off x="7233898" y="3874587"/>
              <a:ext cx="378151" cy="453782"/>
            </a:xfrm>
            <a:custGeom>
              <a:avLst/>
              <a:gdLst>
                <a:gd name="T0" fmla="*/ 0 w 45"/>
                <a:gd name="T1" fmla="*/ 54 h 54"/>
                <a:gd name="T2" fmla="*/ 45 w 45"/>
                <a:gd name="T3" fmla="*/ 0 h 54"/>
              </a:gdLst>
              <a:ahLst/>
              <a:cxnLst>
                <a:cxn ang="0">
                  <a:pos x="T0" y="T1"/>
                </a:cxn>
                <a:cxn ang="0">
                  <a:pos x="T2" y="T3"/>
                </a:cxn>
              </a:cxnLst>
              <a:rect l="0" t="0" r="r" b="b"/>
              <a:pathLst>
                <a:path w="45" h="54">
                  <a:moveTo>
                    <a:pt x="0" y="54"/>
                  </a:moveTo>
                  <a:cubicBezTo>
                    <a:pt x="10" y="33"/>
                    <a:pt x="26" y="14"/>
                    <a:pt x="45" y="0"/>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78">
              <a:extLst>
                <a:ext uri="{FF2B5EF4-FFF2-40B4-BE49-F238E27FC236}">
                  <a16:creationId xmlns:a16="http://schemas.microsoft.com/office/drawing/2014/main" id="{4DD55F7A-2C11-4035-A344-E30B567C2563}"/>
                </a:ext>
              </a:extLst>
            </p:cNvPr>
            <p:cNvSpPr>
              <a:spLocks/>
            </p:cNvSpPr>
            <p:nvPr/>
          </p:nvSpPr>
          <p:spPr bwMode="auto">
            <a:xfrm>
              <a:off x="7105324" y="4509881"/>
              <a:ext cx="52944" cy="589915"/>
            </a:xfrm>
            <a:custGeom>
              <a:avLst/>
              <a:gdLst>
                <a:gd name="T0" fmla="*/ 2 w 7"/>
                <a:gd name="T1" fmla="*/ 70 h 70"/>
                <a:gd name="T2" fmla="*/ 0 w 7"/>
                <a:gd name="T3" fmla="*/ 45 h 70"/>
                <a:gd name="T4" fmla="*/ 7 w 7"/>
                <a:gd name="T5" fmla="*/ 0 h 70"/>
              </a:gdLst>
              <a:ahLst/>
              <a:cxnLst>
                <a:cxn ang="0">
                  <a:pos x="T0" y="T1"/>
                </a:cxn>
                <a:cxn ang="0">
                  <a:pos x="T2" y="T3"/>
                </a:cxn>
                <a:cxn ang="0">
                  <a:pos x="T4" y="T5"/>
                </a:cxn>
              </a:cxnLst>
              <a:rect l="0" t="0" r="r" b="b"/>
              <a:pathLst>
                <a:path w="7" h="70">
                  <a:moveTo>
                    <a:pt x="2" y="70"/>
                  </a:moveTo>
                  <a:cubicBezTo>
                    <a:pt x="1" y="62"/>
                    <a:pt x="0" y="53"/>
                    <a:pt x="0" y="45"/>
                  </a:cubicBezTo>
                  <a:cubicBezTo>
                    <a:pt x="0" y="29"/>
                    <a:pt x="3" y="14"/>
                    <a:pt x="7" y="0"/>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81">
              <a:extLst>
                <a:ext uri="{FF2B5EF4-FFF2-40B4-BE49-F238E27FC236}">
                  <a16:creationId xmlns:a16="http://schemas.microsoft.com/office/drawing/2014/main" id="{174C8083-4D71-4595-AB6F-8624B2377176}"/>
                </a:ext>
              </a:extLst>
            </p:cNvPr>
            <p:cNvSpPr>
              <a:spLocks/>
            </p:cNvSpPr>
            <p:nvPr/>
          </p:nvSpPr>
          <p:spPr bwMode="auto">
            <a:xfrm>
              <a:off x="9578434" y="4683832"/>
              <a:ext cx="68070" cy="597480"/>
            </a:xfrm>
            <a:custGeom>
              <a:avLst/>
              <a:gdLst>
                <a:gd name="T0" fmla="*/ 6 w 8"/>
                <a:gd name="T1" fmla="*/ 0 h 72"/>
                <a:gd name="T2" fmla="*/ 8 w 8"/>
                <a:gd name="T3" fmla="*/ 25 h 72"/>
                <a:gd name="T4" fmla="*/ 0 w 8"/>
                <a:gd name="T5" fmla="*/ 72 h 72"/>
              </a:gdLst>
              <a:ahLst/>
              <a:cxnLst>
                <a:cxn ang="0">
                  <a:pos x="T0" y="T1"/>
                </a:cxn>
                <a:cxn ang="0">
                  <a:pos x="T2" y="T3"/>
                </a:cxn>
                <a:cxn ang="0">
                  <a:pos x="T4" y="T5"/>
                </a:cxn>
              </a:cxnLst>
              <a:rect l="0" t="0" r="r" b="b"/>
              <a:pathLst>
                <a:path w="8" h="72">
                  <a:moveTo>
                    <a:pt x="6" y="0"/>
                  </a:moveTo>
                  <a:cubicBezTo>
                    <a:pt x="7" y="8"/>
                    <a:pt x="8" y="16"/>
                    <a:pt x="8" y="25"/>
                  </a:cubicBezTo>
                  <a:cubicBezTo>
                    <a:pt x="8" y="41"/>
                    <a:pt x="5" y="57"/>
                    <a:pt x="0" y="7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82">
              <a:extLst>
                <a:ext uri="{FF2B5EF4-FFF2-40B4-BE49-F238E27FC236}">
                  <a16:creationId xmlns:a16="http://schemas.microsoft.com/office/drawing/2014/main" id="{505931D6-BED7-47C9-879E-11561CA57F11}"/>
                </a:ext>
              </a:extLst>
            </p:cNvPr>
            <p:cNvSpPr>
              <a:spLocks/>
            </p:cNvSpPr>
            <p:nvPr/>
          </p:nvSpPr>
          <p:spPr bwMode="auto">
            <a:xfrm>
              <a:off x="9230535" y="3950217"/>
              <a:ext cx="347898" cy="536977"/>
            </a:xfrm>
            <a:custGeom>
              <a:avLst/>
              <a:gdLst>
                <a:gd name="T0" fmla="*/ 0 w 41"/>
                <a:gd name="T1" fmla="*/ 0 h 64"/>
                <a:gd name="T2" fmla="*/ 41 w 41"/>
                <a:gd name="T3" fmla="*/ 64 h 64"/>
              </a:gdLst>
              <a:ahLst/>
              <a:cxnLst>
                <a:cxn ang="0">
                  <a:pos x="T0" y="T1"/>
                </a:cxn>
                <a:cxn ang="0">
                  <a:pos x="T2" y="T3"/>
                </a:cxn>
              </a:cxnLst>
              <a:rect l="0" t="0" r="r" b="b"/>
              <a:pathLst>
                <a:path w="41" h="64">
                  <a:moveTo>
                    <a:pt x="0" y="0"/>
                  </a:moveTo>
                  <a:cubicBezTo>
                    <a:pt x="18" y="17"/>
                    <a:pt x="33" y="39"/>
                    <a:pt x="41" y="64"/>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383">
              <a:extLst>
                <a:ext uri="{FF2B5EF4-FFF2-40B4-BE49-F238E27FC236}">
                  <a16:creationId xmlns:a16="http://schemas.microsoft.com/office/drawing/2014/main" id="{00597618-8D6A-41CB-B592-31AFD119FAED}"/>
                </a:ext>
              </a:extLst>
            </p:cNvPr>
            <p:cNvSpPr>
              <a:spLocks/>
            </p:cNvSpPr>
            <p:nvPr/>
          </p:nvSpPr>
          <p:spPr bwMode="auto">
            <a:xfrm>
              <a:off x="8542298" y="3632570"/>
              <a:ext cx="574790" cy="226891"/>
            </a:xfrm>
            <a:custGeom>
              <a:avLst/>
              <a:gdLst>
                <a:gd name="T0" fmla="*/ 0 w 68"/>
                <a:gd name="T1" fmla="*/ 0 h 27"/>
                <a:gd name="T2" fmla="*/ 68 w 68"/>
                <a:gd name="T3" fmla="*/ 27 h 27"/>
              </a:gdLst>
              <a:ahLst/>
              <a:cxnLst>
                <a:cxn ang="0">
                  <a:pos x="T0" y="T1"/>
                </a:cxn>
                <a:cxn ang="0">
                  <a:pos x="T2" y="T3"/>
                </a:cxn>
              </a:cxnLst>
              <a:rect l="0" t="0" r="r" b="b"/>
              <a:pathLst>
                <a:path w="68" h="27">
                  <a:moveTo>
                    <a:pt x="0" y="0"/>
                  </a:moveTo>
                  <a:cubicBezTo>
                    <a:pt x="25" y="3"/>
                    <a:pt x="48" y="13"/>
                    <a:pt x="68" y="27"/>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63">
              <a:extLst>
                <a:ext uri="{FF2B5EF4-FFF2-40B4-BE49-F238E27FC236}">
                  <a16:creationId xmlns:a16="http://schemas.microsoft.com/office/drawing/2014/main" id="{BCD0E936-FA0E-4F92-9535-EB2B051F41F9}"/>
                </a:ext>
              </a:extLst>
            </p:cNvPr>
            <p:cNvSpPr>
              <a:spLocks/>
            </p:cNvSpPr>
            <p:nvPr/>
          </p:nvSpPr>
          <p:spPr bwMode="auto">
            <a:xfrm>
              <a:off x="9612469" y="4792913"/>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Explore the Results</a:t>
              </a:r>
            </a:p>
          </p:txBody>
        </p:sp>
        <p:sp>
          <p:nvSpPr>
            <p:cNvPr id="185" name="Freeform 164">
              <a:extLst>
                <a:ext uri="{FF2B5EF4-FFF2-40B4-BE49-F238E27FC236}">
                  <a16:creationId xmlns:a16="http://schemas.microsoft.com/office/drawing/2014/main" id="{7E708F6C-3825-4076-9F5C-A69820764D76}"/>
                </a:ext>
              </a:extLst>
            </p:cNvPr>
            <p:cNvSpPr>
              <a:spLocks/>
            </p:cNvSpPr>
            <p:nvPr/>
          </p:nvSpPr>
          <p:spPr bwMode="auto">
            <a:xfrm>
              <a:off x="5899927" y="4572002"/>
              <a:ext cx="1005838" cy="805218"/>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Context of the Bot Demo</a:t>
              </a:r>
            </a:p>
          </p:txBody>
        </p:sp>
        <p:sp>
          <p:nvSpPr>
            <p:cNvPr id="186" name="Freeform 166">
              <a:extLst>
                <a:ext uri="{FF2B5EF4-FFF2-40B4-BE49-F238E27FC236}">
                  <a16:creationId xmlns:a16="http://schemas.microsoft.com/office/drawing/2014/main" id="{938DDAB8-2DA6-408B-BAA2-D0A06040C7D9}"/>
                </a:ext>
              </a:extLst>
            </p:cNvPr>
            <p:cNvSpPr>
              <a:spLocks/>
            </p:cNvSpPr>
            <p:nvPr/>
          </p:nvSpPr>
          <p:spPr bwMode="auto">
            <a:xfrm>
              <a:off x="5973782" y="3521876"/>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the Git Code to your DSVM</a:t>
              </a:r>
            </a:p>
          </p:txBody>
        </p:sp>
        <p:sp>
          <p:nvSpPr>
            <p:cNvPr id="187" name="Freeform 167">
              <a:extLst>
                <a:ext uri="{FF2B5EF4-FFF2-40B4-BE49-F238E27FC236}">
                  <a16:creationId xmlns:a16="http://schemas.microsoft.com/office/drawing/2014/main" id="{43E01652-3238-46D9-9DE9-8DDA1A0C8007}"/>
                </a:ext>
              </a:extLst>
            </p:cNvPr>
            <p:cNvSpPr>
              <a:spLocks/>
            </p:cNvSpPr>
            <p:nvPr/>
          </p:nvSpPr>
          <p:spPr bwMode="auto">
            <a:xfrm>
              <a:off x="8344837" y="2723113"/>
              <a:ext cx="1248153" cy="921993"/>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Bot Subscription Key</a:t>
              </a:r>
            </a:p>
          </p:txBody>
        </p:sp>
        <p:sp>
          <p:nvSpPr>
            <p:cNvPr id="188" name="Freeform 168">
              <a:extLst>
                <a:ext uri="{FF2B5EF4-FFF2-40B4-BE49-F238E27FC236}">
                  <a16:creationId xmlns:a16="http://schemas.microsoft.com/office/drawing/2014/main" id="{E59439E8-706D-4A8A-98DB-B89185AB0F99}"/>
                </a:ext>
              </a:extLst>
            </p:cNvPr>
            <p:cNvSpPr>
              <a:spLocks/>
            </p:cNvSpPr>
            <p:nvPr/>
          </p:nvSpPr>
          <p:spPr bwMode="auto">
            <a:xfrm>
              <a:off x="9315250" y="3568612"/>
              <a:ext cx="1343651"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Deploy it on Azure</a:t>
              </a:r>
            </a:p>
          </p:txBody>
        </p:sp>
        <p:sp>
          <p:nvSpPr>
            <p:cNvPr id="189" name="AutoShape 22">
              <a:extLst>
                <a:ext uri="{FF2B5EF4-FFF2-40B4-BE49-F238E27FC236}">
                  <a16:creationId xmlns:a16="http://schemas.microsoft.com/office/drawing/2014/main" id="{82FCFCED-9F20-44FA-B906-F1A3F26FF74E}"/>
                </a:ext>
              </a:extLst>
            </p:cNvPr>
            <p:cNvSpPr>
              <a:spLocks noChangeAspect="1" noChangeArrowheads="1" noTextEdit="1"/>
            </p:cNvSpPr>
            <p:nvPr/>
          </p:nvSpPr>
          <p:spPr bwMode="auto">
            <a:xfrm rot="18353286">
              <a:off x="7892617" y="2247800"/>
              <a:ext cx="143532" cy="47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AutoShape 26">
              <a:extLst>
                <a:ext uri="{FF2B5EF4-FFF2-40B4-BE49-F238E27FC236}">
                  <a16:creationId xmlns:a16="http://schemas.microsoft.com/office/drawing/2014/main" id="{09EBB9A4-A6A1-46BD-ACE1-191DA44860C1}"/>
                </a:ext>
              </a:extLst>
            </p:cNvPr>
            <p:cNvSpPr>
              <a:spLocks noChangeAspect="1" noChangeArrowheads="1" noTextEdit="1"/>
            </p:cNvSpPr>
            <p:nvPr/>
          </p:nvSpPr>
          <p:spPr bwMode="auto">
            <a:xfrm rot="2053077">
              <a:off x="7895385" y="2244108"/>
              <a:ext cx="137994" cy="48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50">
              <a:extLst>
                <a:ext uri="{FF2B5EF4-FFF2-40B4-BE49-F238E27FC236}">
                  <a16:creationId xmlns:a16="http://schemas.microsoft.com/office/drawing/2014/main" id="{269E06DE-116B-4D29-B4C1-A912F98CA879}"/>
                </a:ext>
              </a:extLst>
            </p:cNvPr>
            <p:cNvSpPr>
              <a:spLocks/>
            </p:cNvSpPr>
            <p:nvPr/>
          </p:nvSpPr>
          <p:spPr bwMode="auto">
            <a:xfrm>
              <a:off x="7052679" y="2707908"/>
              <a:ext cx="1392659"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Exploring the Bot Using Not Emulator</a:t>
              </a:r>
            </a:p>
          </p:txBody>
        </p:sp>
      </p:grpSp>
      <p:pic>
        <p:nvPicPr>
          <p:cNvPr id="30" name="Picture 2">
            <a:extLst>
              <a:ext uri="{FF2B5EF4-FFF2-40B4-BE49-F238E27FC236}">
                <a16:creationId xmlns:a16="http://schemas.microsoft.com/office/drawing/2014/main" id="{8D0D13FB-F9A8-403E-BE5D-F37677A8D2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75" y="975175"/>
            <a:ext cx="4153408" cy="2989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a:extLst>
              <a:ext uri="{FF2B5EF4-FFF2-40B4-BE49-F238E27FC236}">
                <a16:creationId xmlns:a16="http://schemas.microsoft.com/office/drawing/2014/main" id="{36BB0C76-E487-44F5-B9CB-BC31AE56F0CA}"/>
              </a:ext>
            </a:extLst>
          </p:cNvPr>
          <p:cNvSpPr txBox="1"/>
          <p:nvPr/>
        </p:nvSpPr>
        <p:spPr>
          <a:xfrm>
            <a:off x="124566" y="4343982"/>
            <a:ext cx="3829052"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Prompting the User for Series of Inputs</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Responding back to the user with the summary of stored values</a:t>
            </a:r>
            <a:endParaRPr lang="en-I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68731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43" name="Rectangle 42"/>
          <p:cNvSpPr/>
          <p:nvPr/>
        </p:nvSpPr>
        <p:spPr bwMode="auto">
          <a:xfrm>
            <a:off x="2910833" y="3776306"/>
            <a:ext cx="6820319"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6000" kern="0" dirty="0">
                <a:solidFill>
                  <a:srgbClr val="00BCF2"/>
                </a:solidFill>
                <a:latin typeface="Segoe UI Light" panose="020B0502040204020203" pitchFamily="34" charset="0"/>
                <a:ea typeface="Verdana" pitchFamily="34" charset="0"/>
                <a:cs typeface="Segoe UI Semilight" panose="020B0402040204020203" pitchFamily="34" charset="0"/>
              </a:rPr>
              <a:t>The Rise of AI</a:t>
            </a: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2</a:t>
            </a:fld>
            <a:endParaRPr lang="en-IN" dirty="0"/>
          </a:p>
        </p:txBody>
      </p:sp>
      <p:pic>
        <p:nvPicPr>
          <p:cNvPr id="1026" name="Picture 2" descr="555x350x1">
            <a:extLst>
              <a:ext uri="{FF2B5EF4-FFF2-40B4-BE49-F238E27FC236}">
                <a16:creationId xmlns:a16="http://schemas.microsoft.com/office/drawing/2014/main" id="{843A0690-BFB6-4934-B48D-E509997CB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77" y="4363113"/>
            <a:ext cx="1900170" cy="12598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555x350x1">
            <a:extLst>
              <a:ext uri="{FF2B5EF4-FFF2-40B4-BE49-F238E27FC236}">
                <a16:creationId xmlns:a16="http://schemas.microsoft.com/office/drawing/2014/main" id="{B638B4BE-C565-4627-8673-1BB1B6602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027" y="4831557"/>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555x350x1">
            <a:extLst>
              <a:ext uri="{FF2B5EF4-FFF2-40B4-BE49-F238E27FC236}">
                <a16:creationId xmlns:a16="http://schemas.microsoft.com/office/drawing/2014/main" id="{B3892D02-2856-49DF-8EE0-986CA6184B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7965" y="2289010"/>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555x350x1">
            <a:extLst>
              <a:ext uri="{FF2B5EF4-FFF2-40B4-BE49-F238E27FC236}">
                <a16:creationId xmlns:a16="http://schemas.microsoft.com/office/drawing/2014/main" id="{D31AD074-FC7A-4A7D-B38E-4F5D30A6B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372" y="1504445"/>
            <a:ext cx="2366621" cy="15691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555x350x1">
            <a:extLst>
              <a:ext uri="{FF2B5EF4-FFF2-40B4-BE49-F238E27FC236}">
                <a16:creationId xmlns:a16="http://schemas.microsoft.com/office/drawing/2014/main" id="{A37B37C3-3262-4E37-B584-4A0561793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081" y="5419878"/>
            <a:ext cx="1824246" cy="12095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555x350x1">
            <a:extLst>
              <a:ext uri="{FF2B5EF4-FFF2-40B4-BE49-F238E27FC236}">
                <a16:creationId xmlns:a16="http://schemas.microsoft.com/office/drawing/2014/main" id="{BDAA012A-C462-4FCF-BEDE-7DB9B74892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993" y="138850"/>
            <a:ext cx="4093725" cy="27142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555x350x1">
            <a:extLst>
              <a:ext uri="{FF2B5EF4-FFF2-40B4-BE49-F238E27FC236}">
                <a16:creationId xmlns:a16="http://schemas.microsoft.com/office/drawing/2014/main" id="{F6E1E4FC-73DF-4707-8386-8DA711F9A2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236" y="714756"/>
            <a:ext cx="4093725" cy="2714244"/>
          </a:xfrm>
          <a:prstGeom prst="rect">
            <a:avLst/>
          </a:prstGeom>
          <a:noFill/>
          <a:extLst>
            <a:ext uri="{909E8E84-426E-40DD-AFC4-6F175D3DCCD1}">
              <a14:hiddenFill xmlns:a14="http://schemas.microsoft.com/office/drawing/2010/main">
                <a:solidFill>
                  <a:srgbClr val="FFFFFF"/>
                </a:solidFill>
              </a14:hiddenFill>
            </a:ext>
          </a:extLst>
        </p:spPr>
      </p:pic>
      <p:sp>
        <p:nvSpPr>
          <p:cNvPr id="3" name="Cloud 2">
            <a:extLst>
              <a:ext uri="{FF2B5EF4-FFF2-40B4-BE49-F238E27FC236}">
                <a16:creationId xmlns:a16="http://schemas.microsoft.com/office/drawing/2014/main" id="{242D854E-5448-4436-99F2-829C7C589205}"/>
              </a:ext>
            </a:extLst>
          </p:cNvPr>
          <p:cNvSpPr/>
          <p:nvPr/>
        </p:nvSpPr>
        <p:spPr>
          <a:xfrm>
            <a:off x="264026" y="228600"/>
            <a:ext cx="3236536" cy="1470581"/>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23" name="Cloud 22">
            <a:extLst>
              <a:ext uri="{FF2B5EF4-FFF2-40B4-BE49-F238E27FC236}">
                <a16:creationId xmlns:a16="http://schemas.microsoft.com/office/drawing/2014/main" id="{50D8768D-906E-43D8-90F9-E15EF93BB555}"/>
              </a:ext>
            </a:extLst>
          </p:cNvPr>
          <p:cNvSpPr/>
          <p:nvPr/>
        </p:nvSpPr>
        <p:spPr>
          <a:xfrm>
            <a:off x="4350864" y="62096"/>
            <a:ext cx="2276179" cy="106464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7853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BAF28-C348-4887-AA40-E9BFDC3BBD06}"/>
              </a:ext>
            </a:extLst>
          </p:cNvPr>
          <p:cNvPicPr>
            <a:picLocks noChangeAspect="1"/>
          </p:cNvPicPr>
          <p:nvPr/>
        </p:nvPicPr>
        <p:blipFill>
          <a:blip r:embed="rId3"/>
          <a:stretch>
            <a:fillRect/>
          </a:stretch>
        </p:blipFill>
        <p:spPr>
          <a:xfrm>
            <a:off x="7333818" y="3964257"/>
            <a:ext cx="2093621" cy="1714342"/>
          </a:xfrm>
          <a:prstGeom prst="rect">
            <a:avLst/>
          </a:prstGeom>
        </p:spPr>
      </p:pic>
      <p:sp>
        <p:nvSpPr>
          <p:cNvPr id="5"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Adaptive Card Bot</a:t>
            </a:r>
            <a:endParaRPr lang="en-IN" sz="4400" dirty="0">
              <a:solidFill>
                <a:srgbClr val="0070C0"/>
              </a:solidFill>
            </a:endParaRPr>
          </a:p>
        </p:txBody>
      </p:sp>
      <p:sp>
        <p:nvSpPr>
          <p:cNvPr id="306" name="Rectangle 305"/>
          <p:cNvSpPr/>
          <p:nvPr/>
        </p:nvSpPr>
        <p:spPr bwMode="auto">
          <a:xfrm>
            <a:off x="4336330" y="965200"/>
            <a:ext cx="7673418" cy="5878800"/>
          </a:xfrm>
          <a:prstGeom prst="rect">
            <a:avLst/>
          </a:prstGeom>
          <a:noFill/>
          <a:ln w="28575">
            <a:solidFill>
              <a:schemeClr val="bg2">
                <a:lumMod val="75000"/>
              </a:schemeClr>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Slide Number Placeholder 2"/>
          <p:cNvSpPr>
            <a:spLocks noGrp="1"/>
          </p:cNvSpPr>
          <p:nvPr>
            <p:ph type="sldNum" sz="quarter" idx="4"/>
          </p:nvPr>
        </p:nvSpPr>
        <p:spPr/>
        <p:txBody>
          <a:bodyPr/>
          <a:lstStyle/>
          <a:p>
            <a:fld id="{A34B8C21-472C-43AD-8B9F-5964D09AB204}" type="slidenum">
              <a:rPr lang="en-IN" smtClean="0"/>
              <a:pPr/>
              <a:t>20</a:t>
            </a:fld>
            <a:endParaRPr lang="en-IN" dirty="0"/>
          </a:p>
        </p:txBody>
      </p:sp>
      <p:grpSp>
        <p:nvGrpSpPr>
          <p:cNvPr id="140" name="Group 139">
            <a:extLst>
              <a:ext uri="{FF2B5EF4-FFF2-40B4-BE49-F238E27FC236}">
                <a16:creationId xmlns:a16="http://schemas.microsoft.com/office/drawing/2014/main" id="{D441B1AF-4AEA-437C-A96A-808BC1F8C3FD}"/>
              </a:ext>
            </a:extLst>
          </p:cNvPr>
          <p:cNvGrpSpPr/>
          <p:nvPr/>
        </p:nvGrpSpPr>
        <p:grpSpPr>
          <a:xfrm>
            <a:off x="5213022" y="1345994"/>
            <a:ext cx="6468071" cy="4546806"/>
            <a:chOff x="5668351" y="2180470"/>
            <a:chExt cx="5400000" cy="3471429"/>
          </a:xfrm>
        </p:grpSpPr>
        <p:sp>
          <p:nvSpPr>
            <p:cNvPr id="141" name="Freeform 368">
              <a:extLst>
                <a:ext uri="{FF2B5EF4-FFF2-40B4-BE49-F238E27FC236}">
                  <a16:creationId xmlns:a16="http://schemas.microsoft.com/office/drawing/2014/main" id="{72A8D66D-F76C-4D0C-B08D-58B71B381FF1}"/>
                </a:ext>
              </a:extLst>
            </p:cNvPr>
            <p:cNvSpPr>
              <a:spLocks/>
            </p:cNvSpPr>
            <p:nvPr/>
          </p:nvSpPr>
          <p:spPr bwMode="auto">
            <a:xfrm>
              <a:off x="9729695" y="4275429"/>
              <a:ext cx="1338656" cy="1376470"/>
            </a:xfrm>
            <a:custGeom>
              <a:avLst/>
              <a:gdLst>
                <a:gd name="T0" fmla="*/ 0 w 160"/>
                <a:gd name="T1" fmla="*/ 127 h 164"/>
                <a:gd name="T2" fmla="*/ 124 w 160"/>
                <a:gd name="T3" fmla="*/ 164 h 164"/>
                <a:gd name="T4" fmla="*/ 146 w 160"/>
                <a:gd name="T5" fmla="*/ 147 h 164"/>
                <a:gd name="T6" fmla="*/ 148 w 160"/>
                <a:gd name="T7" fmla="*/ 0 h 164"/>
              </a:gdLst>
              <a:ahLst/>
              <a:cxnLst>
                <a:cxn ang="0">
                  <a:pos x="T0" y="T1"/>
                </a:cxn>
                <a:cxn ang="0">
                  <a:pos x="T2" y="T3"/>
                </a:cxn>
                <a:cxn ang="0">
                  <a:pos x="T4" y="T5"/>
                </a:cxn>
                <a:cxn ang="0">
                  <a:pos x="T6" y="T7"/>
                </a:cxn>
              </a:cxnLst>
              <a:rect l="0" t="0" r="r" b="b"/>
              <a:pathLst>
                <a:path w="160" h="164">
                  <a:moveTo>
                    <a:pt x="0" y="127"/>
                  </a:moveTo>
                  <a:cubicBezTo>
                    <a:pt x="124" y="164"/>
                    <a:pt x="124" y="164"/>
                    <a:pt x="124" y="164"/>
                  </a:cubicBezTo>
                  <a:cubicBezTo>
                    <a:pt x="124" y="164"/>
                    <a:pt x="143" y="163"/>
                    <a:pt x="146" y="147"/>
                  </a:cubicBezTo>
                  <a:cubicBezTo>
                    <a:pt x="156" y="99"/>
                    <a:pt x="160" y="49"/>
                    <a:pt x="148"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69">
              <a:extLst>
                <a:ext uri="{FF2B5EF4-FFF2-40B4-BE49-F238E27FC236}">
                  <a16:creationId xmlns:a16="http://schemas.microsoft.com/office/drawing/2014/main" id="{BE9F9B13-C80B-47D1-9DBD-CA21A3A06BCE}"/>
                </a:ext>
              </a:extLst>
            </p:cNvPr>
            <p:cNvSpPr>
              <a:spLocks/>
            </p:cNvSpPr>
            <p:nvPr/>
          </p:nvSpPr>
          <p:spPr bwMode="auto">
            <a:xfrm>
              <a:off x="9729695" y="2830890"/>
              <a:ext cx="1164704" cy="1633614"/>
            </a:xfrm>
            <a:custGeom>
              <a:avLst/>
              <a:gdLst>
                <a:gd name="T0" fmla="*/ 0 w 139"/>
                <a:gd name="T1" fmla="*/ 195 h 195"/>
                <a:gd name="T2" fmla="*/ 115 w 139"/>
                <a:gd name="T3" fmla="*/ 156 h 195"/>
                <a:gd name="T4" fmla="*/ 131 w 139"/>
                <a:gd name="T5" fmla="*/ 115 h 195"/>
                <a:gd name="T6" fmla="*/ 44 w 139"/>
                <a:gd name="T7" fmla="*/ 0 h 195"/>
              </a:gdLst>
              <a:ahLst/>
              <a:cxnLst>
                <a:cxn ang="0">
                  <a:pos x="T0" y="T1"/>
                </a:cxn>
                <a:cxn ang="0">
                  <a:pos x="T2" y="T3"/>
                </a:cxn>
                <a:cxn ang="0">
                  <a:pos x="T4" y="T5"/>
                </a:cxn>
                <a:cxn ang="0">
                  <a:pos x="T6" y="T7"/>
                </a:cxn>
              </a:cxnLst>
              <a:rect l="0" t="0" r="r" b="b"/>
              <a:pathLst>
                <a:path w="139" h="195">
                  <a:moveTo>
                    <a:pt x="0" y="195"/>
                  </a:moveTo>
                  <a:cubicBezTo>
                    <a:pt x="115" y="156"/>
                    <a:pt x="115" y="156"/>
                    <a:pt x="115" y="156"/>
                  </a:cubicBezTo>
                  <a:cubicBezTo>
                    <a:pt x="115" y="156"/>
                    <a:pt x="139" y="146"/>
                    <a:pt x="131" y="115"/>
                  </a:cubicBezTo>
                  <a:cubicBezTo>
                    <a:pt x="118" y="68"/>
                    <a:pt x="81" y="31"/>
                    <a:pt x="44" y="0"/>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0">
              <a:extLst>
                <a:ext uri="{FF2B5EF4-FFF2-40B4-BE49-F238E27FC236}">
                  <a16:creationId xmlns:a16="http://schemas.microsoft.com/office/drawing/2014/main" id="{C3D4854B-6DF5-4215-994F-0EBC56793EB8}"/>
                </a:ext>
              </a:extLst>
            </p:cNvPr>
            <p:cNvSpPr>
              <a:spLocks/>
            </p:cNvSpPr>
            <p:nvPr/>
          </p:nvSpPr>
          <p:spPr bwMode="auto">
            <a:xfrm>
              <a:off x="8564991" y="2195595"/>
              <a:ext cx="1391596" cy="1535296"/>
            </a:xfrm>
            <a:custGeom>
              <a:avLst/>
              <a:gdLst>
                <a:gd name="T0" fmla="*/ 76 w 166"/>
                <a:gd name="T1" fmla="*/ 183 h 183"/>
                <a:gd name="T2" fmla="*/ 149 w 166"/>
                <a:gd name="T3" fmla="*/ 84 h 183"/>
                <a:gd name="T4" fmla="*/ 130 w 166"/>
                <a:gd name="T5" fmla="*/ 39 h 183"/>
                <a:gd name="T6" fmla="*/ 0 w 166"/>
                <a:gd name="T7" fmla="*/ 0 h 183"/>
              </a:gdLst>
              <a:ahLst/>
              <a:cxnLst>
                <a:cxn ang="0">
                  <a:pos x="T0" y="T1"/>
                </a:cxn>
                <a:cxn ang="0">
                  <a:pos x="T2" y="T3"/>
                </a:cxn>
                <a:cxn ang="0">
                  <a:pos x="T4" y="T5"/>
                </a:cxn>
                <a:cxn ang="0">
                  <a:pos x="T6" y="T7"/>
                </a:cxn>
              </a:cxnLst>
              <a:rect l="0" t="0" r="r" b="b"/>
              <a:pathLst>
                <a:path w="166" h="183">
                  <a:moveTo>
                    <a:pt x="76" y="183"/>
                  </a:moveTo>
                  <a:cubicBezTo>
                    <a:pt x="149" y="84"/>
                    <a:pt x="149" y="84"/>
                    <a:pt x="149" y="84"/>
                  </a:cubicBezTo>
                  <a:cubicBezTo>
                    <a:pt x="149" y="84"/>
                    <a:pt x="166" y="62"/>
                    <a:pt x="130" y="39"/>
                  </a:cubicBezTo>
                  <a:cubicBezTo>
                    <a:pt x="93" y="14"/>
                    <a:pt x="47" y="4"/>
                    <a:pt x="0" y="0"/>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71">
              <a:extLst>
                <a:ext uri="{FF2B5EF4-FFF2-40B4-BE49-F238E27FC236}">
                  <a16:creationId xmlns:a16="http://schemas.microsoft.com/office/drawing/2014/main" id="{101AF532-8998-4429-AC1A-AEF45126C6DB}"/>
                </a:ext>
              </a:extLst>
            </p:cNvPr>
            <p:cNvSpPr>
              <a:spLocks/>
            </p:cNvSpPr>
            <p:nvPr/>
          </p:nvSpPr>
          <p:spPr bwMode="auto">
            <a:xfrm>
              <a:off x="6961630" y="2180470"/>
              <a:ext cx="1421848" cy="1285713"/>
            </a:xfrm>
            <a:custGeom>
              <a:avLst/>
              <a:gdLst>
                <a:gd name="T0" fmla="*/ 170 w 170"/>
                <a:gd name="T1" fmla="*/ 153 h 153"/>
                <a:gd name="T2" fmla="*/ 168 w 170"/>
                <a:gd name="T3" fmla="*/ 30 h 153"/>
                <a:gd name="T4" fmla="*/ 134 w 170"/>
                <a:gd name="T5" fmla="*/ 3 h 153"/>
                <a:gd name="T6" fmla="*/ 0 w 170"/>
                <a:gd name="T7" fmla="*/ 48 h 153"/>
              </a:gdLst>
              <a:ahLst/>
              <a:cxnLst>
                <a:cxn ang="0">
                  <a:pos x="T0" y="T1"/>
                </a:cxn>
                <a:cxn ang="0">
                  <a:pos x="T2" y="T3"/>
                </a:cxn>
                <a:cxn ang="0">
                  <a:pos x="T4" y="T5"/>
                </a:cxn>
                <a:cxn ang="0">
                  <a:pos x="T6" y="T7"/>
                </a:cxn>
              </a:cxnLst>
              <a:rect l="0" t="0" r="r" b="b"/>
              <a:pathLst>
                <a:path w="170" h="153">
                  <a:moveTo>
                    <a:pt x="170" y="153"/>
                  </a:moveTo>
                  <a:cubicBezTo>
                    <a:pt x="168" y="30"/>
                    <a:pt x="168" y="30"/>
                    <a:pt x="168" y="30"/>
                  </a:cubicBezTo>
                  <a:cubicBezTo>
                    <a:pt x="168" y="30"/>
                    <a:pt x="166" y="5"/>
                    <a:pt x="134" y="3"/>
                  </a:cubicBezTo>
                  <a:cubicBezTo>
                    <a:pt x="86" y="0"/>
                    <a:pt x="40" y="24"/>
                    <a:pt x="0" y="48"/>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72">
              <a:extLst>
                <a:ext uri="{FF2B5EF4-FFF2-40B4-BE49-F238E27FC236}">
                  <a16:creationId xmlns:a16="http://schemas.microsoft.com/office/drawing/2014/main" id="{055EA703-4BB1-405B-A3A3-BDAD26D1312E}"/>
                </a:ext>
              </a:extLst>
            </p:cNvPr>
            <p:cNvSpPr>
              <a:spLocks/>
            </p:cNvSpPr>
            <p:nvPr/>
          </p:nvSpPr>
          <p:spPr bwMode="auto">
            <a:xfrm>
              <a:off x="5880115" y="2725008"/>
              <a:ext cx="1648739" cy="1126893"/>
            </a:xfrm>
            <a:custGeom>
              <a:avLst/>
              <a:gdLst>
                <a:gd name="T0" fmla="*/ 197 w 197"/>
                <a:gd name="T1" fmla="*/ 120 h 134"/>
                <a:gd name="T2" fmla="*/ 121 w 197"/>
                <a:gd name="T3" fmla="*/ 18 h 134"/>
                <a:gd name="T4" fmla="*/ 78 w 197"/>
                <a:gd name="T5" fmla="*/ 22 h 134"/>
                <a:gd name="T6" fmla="*/ 0 w 197"/>
                <a:gd name="T7" fmla="*/ 134 h 134"/>
              </a:gdLst>
              <a:ahLst/>
              <a:cxnLst>
                <a:cxn ang="0">
                  <a:pos x="T0" y="T1"/>
                </a:cxn>
                <a:cxn ang="0">
                  <a:pos x="T2" y="T3"/>
                </a:cxn>
                <a:cxn ang="0">
                  <a:pos x="T4" y="T5"/>
                </a:cxn>
                <a:cxn ang="0">
                  <a:pos x="T6" y="T7"/>
                </a:cxn>
              </a:cxnLst>
              <a:rect l="0" t="0" r="r" b="b"/>
              <a:pathLst>
                <a:path w="197" h="134">
                  <a:moveTo>
                    <a:pt x="197" y="120"/>
                  </a:moveTo>
                  <a:cubicBezTo>
                    <a:pt x="121" y="18"/>
                    <a:pt x="121" y="18"/>
                    <a:pt x="121" y="18"/>
                  </a:cubicBezTo>
                  <a:cubicBezTo>
                    <a:pt x="121" y="18"/>
                    <a:pt x="104" y="0"/>
                    <a:pt x="78" y="22"/>
                  </a:cubicBezTo>
                  <a:cubicBezTo>
                    <a:pt x="43" y="51"/>
                    <a:pt x="18" y="91"/>
                    <a:pt x="0" y="134"/>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73">
              <a:extLst>
                <a:ext uri="{FF2B5EF4-FFF2-40B4-BE49-F238E27FC236}">
                  <a16:creationId xmlns:a16="http://schemas.microsoft.com/office/drawing/2014/main" id="{32A03F1D-E808-4F32-9D4F-6D33D38A99E2}"/>
                </a:ext>
              </a:extLst>
            </p:cNvPr>
            <p:cNvSpPr>
              <a:spLocks/>
            </p:cNvSpPr>
            <p:nvPr/>
          </p:nvSpPr>
          <p:spPr bwMode="auto">
            <a:xfrm>
              <a:off x="5668351" y="4086351"/>
              <a:ext cx="1315965" cy="1406722"/>
            </a:xfrm>
            <a:custGeom>
              <a:avLst/>
              <a:gdLst>
                <a:gd name="T0" fmla="*/ 157 w 157"/>
                <a:gd name="T1" fmla="*/ 43 h 168"/>
                <a:gd name="T2" fmla="*/ 49 w 157"/>
                <a:gd name="T3" fmla="*/ 6 h 168"/>
                <a:gd name="T4" fmla="*/ 7 w 157"/>
                <a:gd name="T5" fmla="*/ 32 h 168"/>
                <a:gd name="T6" fmla="*/ 0 w 157"/>
                <a:gd name="T7" fmla="*/ 95 h 168"/>
                <a:gd name="T8" fmla="*/ 9 w 157"/>
                <a:gd name="T9" fmla="*/ 168 h 168"/>
              </a:gdLst>
              <a:ahLst/>
              <a:cxnLst>
                <a:cxn ang="0">
                  <a:pos x="T0" y="T1"/>
                </a:cxn>
                <a:cxn ang="0">
                  <a:pos x="T2" y="T3"/>
                </a:cxn>
                <a:cxn ang="0">
                  <a:pos x="T4" y="T5"/>
                </a:cxn>
                <a:cxn ang="0">
                  <a:pos x="T6" y="T7"/>
                </a:cxn>
                <a:cxn ang="0">
                  <a:pos x="T8" y="T9"/>
                </a:cxn>
              </a:cxnLst>
              <a:rect l="0" t="0" r="r" b="b"/>
              <a:pathLst>
                <a:path w="157" h="168">
                  <a:moveTo>
                    <a:pt x="157" y="43"/>
                  </a:moveTo>
                  <a:cubicBezTo>
                    <a:pt x="49" y="6"/>
                    <a:pt x="49" y="6"/>
                    <a:pt x="49" y="6"/>
                  </a:cubicBezTo>
                  <a:cubicBezTo>
                    <a:pt x="49" y="6"/>
                    <a:pt x="18" y="0"/>
                    <a:pt x="7" y="32"/>
                  </a:cubicBezTo>
                  <a:cubicBezTo>
                    <a:pt x="0" y="52"/>
                    <a:pt x="0" y="74"/>
                    <a:pt x="0" y="95"/>
                  </a:cubicBezTo>
                  <a:cubicBezTo>
                    <a:pt x="0" y="120"/>
                    <a:pt x="3" y="145"/>
                    <a:pt x="9" y="168"/>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7" name="Line 375">
              <a:extLst>
                <a:ext uri="{FF2B5EF4-FFF2-40B4-BE49-F238E27FC236}">
                  <a16:creationId xmlns:a16="http://schemas.microsoft.com/office/drawing/2014/main" id="{25BCE20A-CD02-4E3C-B3D0-2F5FCD99162B}"/>
                </a:ext>
              </a:extLst>
            </p:cNvPr>
            <p:cNvSpPr>
              <a:spLocks noChangeShapeType="1"/>
            </p:cNvSpPr>
            <p:nvPr/>
          </p:nvSpPr>
          <p:spPr bwMode="auto">
            <a:xfrm flipV="1">
              <a:off x="5800299" y="5185368"/>
              <a:ext cx="1319127" cy="396570"/>
            </a:xfrm>
            <a:prstGeom prst="line">
              <a:avLst/>
            </a:prstGeom>
            <a:noFill/>
            <a:ln w="28575" cap="flat">
              <a:solidFill>
                <a:srgbClr val="0733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76">
              <a:extLst>
                <a:ext uri="{FF2B5EF4-FFF2-40B4-BE49-F238E27FC236}">
                  <a16:creationId xmlns:a16="http://schemas.microsoft.com/office/drawing/2014/main" id="{31C313F2-6F10-4A5C-A234-F1C9755BA1AB}"/>
                </a:ext>
              </a:extLst>
            </p:cNvPr>
            <p:cNvSpPr>
              <a:spLocks/>
            </p:cNvSpPr>
            <p:nvPr/>
          </p:nvSpPr>
          <p:spPr bwMode="auto">
            <a:xfrm>
              <a:off x="7785996" y="3625008"/>
              <a:ext cx="589915" cy="143700"/>
            </a:xfrm>
            <a:custGeom>
              <a:avLst/>
              <a:gdLst>
                <a:gd name="T0" fmla="*/ 0 w 71"/>
                <a:gd name="T1" fmla="*/ 17 h 17"/>
                <a:gd name="T2" fmla="*/ 71 w 71"/>
                <a:gd name="T3" fmla="*/ 0 h 17"/>
              </a:gdLst>
              <a:ahLst/>
              <a:cxnLst>
                <a:cxn ang="0">
                  <a:pos x="T0" y="T1"/>
                </a:cxn>
                <a:cxn ang="0">
                  <a:pos x="T2" y="T3"/>
                </a:cxn>
              </a:cxnLst>
              <a:rect l="0" t="0" r="r" b="b"/>
              <a:pathLst>
                <a:path w="71" h="17">
                  <a:moveTo>
                    <a:pt x="0" y="17"/>
                  </a:moveTo>
                  <a:cubicBezTo>
                    <a:pt x="21" y="6"/>
                    <a:pt x="45" y="0"/>
                    <a:pt x="71" y="0"/>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77">
              <a:extLst>
                <a:ext uri="{FF2B5EF4-FFF2-40B4-BE49-F238E27FC236}">
                  <a16:creationId xmlns:a16="http://schemas.microsoft.com/office/drawing/2014/main" id="{21E0F93D-0261-4A1F-BF8E-375506E6DA68}"/>
                </a:ext>
              </a:extLst>
            </p:cNvPr>
            <p:cNvSpPr>
              <a:spLocks/>
            </p:cNvSpPr>
            <p:nvPr/>
          </p:nvSpPr>
          <p:spPr bwMode="auto">
            <a:xfrm>
              <a:off x="7233898" y="3874587"/>
              <a:ext cx="378151" cy="453782"/>
            </a:xfrm>
            <a:custGeom>
              <a:avLst/>
              <a:gdLst>
                <a:gd name="T0" fmla="*/ 0 w 45"/>
                <a:gd name="T1" fmla="*/ 54 h 54"/>
                <a:gd name="T2" fmla="*/ 45 w 45"/>
                <a:gd name="T3" fmla="*/ 0 h 54"/>
              </a:gdLst>
              <a:ahLst/>
              <a:cxnLst>
                <a:cxn ang="0">
                  <a:pos x="T0" y="T1"/>
                </a:cxn>
                <a:cxn ang="0">
                  <a:pos x="T2" y="T3"/>
                </a:cxn>
              </a:cxnLst>
              <a:rect l="0" t="0" r="r" b="b"/>
              <a:pathLst>
                <a:path w="45" h="54">
                  <a:moveTo>
                    <a:pt x="0" y="54"/>
                  </a:moveTo>
                  <a:cubicBezTo>
                    <a:pt x="10" y="33"/>
                    <a:pt x="26" y="14"/>
                    <a:pt x="45" y="0"/>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78">
              <a:extLst>
                <a:ext uri="{FF2B5EF4-FFF2-40B4-BE49-F238E27FC236}">
                  <a16:creationId xmlns:a16="http://schemas.microsoft.com/office/drawing/2014/main" id="{4DD55F7A-2C11-4035-A344-E30B567C2563}"/>
                </a:ext>
              </a:extLst>
            </p:cNvPr>
            <p:cNvSpPr>
              <a:spLocks/>
            </p:cNvSpPr>
            <p:nvPr/>
          </p:nvSpPr>
          <p:spPr bwMode="auto">
            <a:xfrm>
              <a:off x="7105324" y="4509881"/>
              <a:ext cx="52944" cy="589915"/>
            </a:xfrm>
            <a:custGeom>
              <a:avLst/>
              <a:gdLst>
                <a:gd name="T0" fmla="*/ 2 w 7"/>
                <a:gd name="T1" fmla="*/ 70 h 70"/>
                <a:gd name="T2" fmla="*/ 0 w 7"/>
                <a:gd name="T3" fmla="*/ 45 h 70"/>
                <a:gd name="T4" fmla="*/ 7 w 7"/>
                <a:gd name="T5" fmla="*/ 0 h 70"/>
              </a:gdLst>
              <a:ahLst/>
              <a:cxnLst>
                <a:cxn ang="0">
                  <a:pos x="T0" y="T1"/>
                </a:cxn>
                <a:cxn ang="0">
                  <a:pos x="T2" y="T3"/>
                </a:cxn>
                <a:cxn ang="0">
                  <a:pos x="T4" y="T5"/>
                </a:cxn>
              </a:cxnLst>
              <a:rect l="0" t="0" r="r" b="b"/>
              <a:pathLst>
                <a:path w="7" h="70">
                  <a:moveTo>
                    <a:pt x="2" y="70"/>
                  </a:moveTo>
                  <a:cubicBezTo>
                    <a:pt x="1" y="62"/>
                    <a:pt x="0" y="53"/>
                    <a:pt x="0" y="45"/>
                  </a:cubicBezTo>
                  <a:cubicBezTo>
                    <a:pt x="0" y="29"/>
                    <a:pt x="3" y="14"/>
                    <a:pt x="7" y="0"/>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81">
              <a:extLst>
                <a:ext uri="{FF2B5EF4-FFF2-40B4-BE49-F238E27FC236}">
                  <a16:creationId xmlns:a16="http://schemas.microsoft.com/office/drawing/2014/main" id="{174C8083-4D71-4595-AB6F-8624B2377176}"/>
                </a:ext>
              </a:extLst>
            </p:cNvPr>
            <p:cNvSpPr>
              <a:spLocks/>
            </p:cNvSpPr>
            <p:nvPr/>
          </p:nvSpPr>
          <p:spPr bwMode="auto">
            <a:xfrm>
              <a:off x="9578434" y="4683832"/>
              <a:ext cx="68070" cy="597480"/>
            </a:xfrm>
            <a:custGeom>
              <a:avLst/>
              <a:gdLst>
                <a:gd name="T0" fmla="*/ 6 w 8"/>
                <a:gd name="T1" fmla="*/ 0 h 72"/>
                <a:gd name="T2" fmla="*/ 8 w 8"/>
                <a:gd name="T3" fmla="*/ 25 h 72"/>
                <a:gd name="T4" fmla="*/ 0 w 8"/>
                <a:gd name="T5" fmla="*/ 72 h 72"/>
              </a:gdLst>
              <a:ahLst/>
              <a:cxnLst>
                <a:cxn ang="0">
                  <a:pos x="T0" y="T1"/>
                </a:cxn>
                <a:cxn ang="0">
                  <a:pos x="T2" y="T3"/>
                </a:cxn>
                <a:cxn ang="0">
                  <a:pos x="T4" y="T5"/>
                </a:cxn>
              </a:cxnLst>
              <a:rect l="0" t="0" r="r" b="b"/>
              <a:pathLst>
                <a:path w="8" h="72">
                  <a:moveTo>
                    <a:pt x="6" y="0"/>
                  </a:moveTo>
                  <a:cubicBezTo>
                    <a:pt x="7" y="8"/>
                    <a:pt x="8" y="16"/>
                    <a:pt x="8" y="25"/>
                  </a:cubicBezTo>
                  <a:cubicBezTo>
                    <a:pt x="8" y="41"/>
                    <a:pt x="5" y="57"/>
                    <a:pt x="0" y="7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82">
              <a:extLst>
                <a:ext uri="{FF2B5EF4-FFF2-40B4-BE49-F238E27FC236}">
                  <a16:creationId xmlns:a16="http://schemas.microsoft.com/office/drawing/2014/main" id="{505931D6-BED7-47C9-879E-11561CA57F11}"/>
                </a:ext>
              </a:extLst>
            </p:cNvPr>
            <p:cNvSpPr>
              <a:spLocks/>
            </p:cNvSpPr>
            <p:nvPr/>
          </p:nvSpPr>
          <p:spPr bwMode="auto">
            <a:xfrm>
              <a:off x="9230535" y="3950217"/>
              <a:ext cx="347898" cy="536977"/>
            </a:xfrm>
            <a:custGeom>
              <a:avLst/>
              <a:gdLst>
                <a:gd name="T0" fmla="*/ 0 w 41"/>
                <a:gd name="T1" fmla="*/ 0 h 64"/>
                <a:gd name="T2" fmla="*/ 41 w 41"/>
                <a:gd name="T3" fmla="*/ 64 h 64"/>
              </a:gdLst>
              <a:ahLst/>
              <a:cxnLst>
                <a:cxn ang="0">
                  <a:pos x="T0" y="T1"/>
                </a:cxn>
                <a:cxn ang="0">
                  <a:pos x="T2" y="T3"/>
                </a:cxn>
              </a:cxnLst>
              <a:rect l="0" t="0" r="r" b="b"/>
              <a:pathLst>
                <a:path w="41" h="64">
                  <a:moveTo>
                    <a:pt x="0" y="0"/>
                  </a:moveTo>
                  <a:cubicBezTo>
                    <a:pt x="18" y="17"/>
                    <a:pt x="33" y="39"/>
                    <a:pt x="41" y="64"/>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383">
              <a:extLst>
                <a:ext uri="{FF2B5EF4-FFF2-40B4-BE49-F238E27FC236}">
                  <a16:creationId xmlns:a16="http://schemas.microsoft.com/office/drawing/2014/main" id="{00597618-8D6A-41CB-B592-31AFD119FAED}"/>
                </a:ext>
              </a:extLst>
            </p:cNvPr>
            <p:cNvSpPr>
              <a:spLocks/>
            </p:cNvSpPr>
            <p:nvPr/>
          </p:nvSpPr>
          <p:spPr bwMode="auto">
            <a:xfrm>
              <a:off x="8542298" y="3632570"/>
              <a:ext cx="574790" cy="226891"/>
            </a:xfrm>
            <a:custGeom>
              <a:avLst/>
              <a:gdLst>
                <a:gd name="T0" fmla="*/ 0 w 68"/>
                <a:gd name="T1" fmla="*/ 0 h 27"/>
                <a:gd name="T2" fmla="*/ 68 w 68"/>
                <a:gd name="T3" fmla="*/ 27 h 27"/>
              </a:gdLst>
              <a:ahLst/>
              <a:cxnLst>
                <a:cxn ang="0">
                  <a:pos x="T0" y="T1"/>
                </a:cxn>
                <a:cxn ang="0">
                  <a:pos x="T2" y="T3"/>
                </a:cxn>
              </a:cxnLst>
              <a:rect l="0" t="0" r="r" b="b"/>
              <a:pathLst>
                <a:path w="68" h="27">
                  <a:moveTo>
                    <a:pt x="0" y="0"/>
                  </a:moveTo>
                  <a:cubicBezTo>
                    <a:pt x="25" y="3"/>
                    <a:pt x="48" y="13"/>
                    <a:pt x="68" y="27"/>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63">
              <a:extLst>
                <a:ext uri="{FF2B5EF4-FFF2-40B4-BE49-F238E27FC236}">
                  <a16:creationId xmlns:a16="http://schemas.microsoft.com/office/drawing/2014/main" id="{BCD0E936-FA0E-4F92-9535-EB2B051F41F9}"/>
                </a:ext>
              </a:extLst>
            </p:cNvPr>
            <p:cNvSpPr>
              <a:spLocks/>
            </p:cNvSpPr>
            <p:nvPr/>
          </p:nvSpPr>
          <p:spPr bwMode="auto">
            <a:xfrm>
              <a:off x="9612469" y="4792913"/>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Explore the Results</a:t>
              </a:r>
            </a:p>
          </p:txBody>
        </p:sp>
        <p:sp>
          <p:nvSpPr>
            <p:cNvPr id="185" name="Freeform 164">
              <a:extLst>
                <a:ext uri="{FF2B5EF4-FFF2-40B4-BE49-F238E27FC236}">
                  <a16:creationId xmlns:a16="http://schemas.microsoft.com/office/drawing/2014/main" id="{7E708F6C-3825-4076-9F5C-A69820764D76}"/>
                </a:ext>
              </a:extLst>
            </p:cNvPr>
            <p:cNvSpPr>
              <a:spLocks/>
            </p:cNvSpPr>
            <p:nvPr/>
          </p:nvSpPr>
          <p:spPr bwMode="auto">
            <a:xfrm>
              <a:off x="5899927" y="4572002"/>
              <a:ext cx="1005838" cy="805218"/>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Context of the Bot Demo</a:t>
              </a:r>
            </a:p>
          </p:txBody>
        </p:sp>
        <p:sp>
          <p:nvSpPr>
            <p:cNvPr id="186" name="Freeform 166">
              <a:extLst>
                <a:ext uri="{FF2B5EF4-FFF2-40B4-BE49-F238E27FC236}">
                  <a16:creationId xmlns:a16="http://schemas.microsoft.com/office/drawing/2014/main" id="{938DDAB8-2DA6-408B-BAA2-D0A06040C7D9}"/>
                </a:ext>
              </a:extLst>
            </p:cNvPr>
            <p:cNvSpPr>
              <a:spLocks/>
            </p:cNvSpPr>
            <p:nvPr/>
          </p:nvSpPr>
          <p:spPr bwMode="auto">
            <a:xfrm>
              <a:off x="5973782" y="3521876"/>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the Git Code to your DSVM</a:t>
              </a:r>
            </a:p>
          </p:txBody>
        </p:sp>
        <p:sp>
          <p:nvSpPr>
            <p:cNvPr id="187" name="Freeform 167">
              <a:extLst>
                <a:ext uri="{FF2B5EF4-FFF2-40B4-BE49-F238E27FC236}">
                  <a16:creationId xmlns:a16="http://schemas.microsoft.com/office/drawing/2014/main" id="{43E01652-3238-46D9-9DE9-8DDA1A0C8007}"/>
                </a:ext>
              </a:extLst>
            </p:cNvPr>
            <p:cNvSpPr>
              <a:spLocks/>
            </p:cNvSpPr>
            <p:nvPr/>
          </p:nvSpPr>
          <p:spPr bwMode="auto">
            <a:xfrm>
              <a:off x="8344837" y="2723113"/>
              <a:ext cx="1248153" cy="921993"/>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Bot Subscription Key</a:t>
              </a:r>
            </a:p>
          </p:txBody>
        </p:sp>
        <p:sp>
          <p:nvSpPr>
            <p:cNvPr id="188" name="Freeform 168">
              <a:extLst>
                <a:ext uri="{FF2B5EF4-FFF2-40B4-BE49-F238E27FC236}">
                  <a16:creationId xmlns:a16="http://schemas.microsoft.com/office/drawing/2014/main" id="{E59439E8-706D-4A8A-98DB-B89185AB0F99}"/>
                </a:ext>
              </a:extLst>
            </p:cNvPr>
            <p:cNvSpPr>
              <a:spLocks/>
            </p:cNvSpPr>
            <p:nvPr/>
          </p:nvSpPr>
          <p:spPr bwMode="auto">
            <a:xfrm>
              <a:off x="9315250" y="3568612"/>
              <a:ext cx="1343651"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Deploy it on Azure</a:t>
              </a:r>
            </a:p>
          </p:txBody>
        </p:sp>
        <p:sp>
          <p:nvSpPr>
            <p:cNvPr id="189" name="AutoShape 22">
              <a:extLst>
                <a:ext uri="{FF2B5EF4-FFF2-40B4-BE49-F238E27FC236}">
                  <a16:creationId xmlns:a16="http://schemas.microsoft.com/office/drawing/2014/main" id="{82FCFCED-9F20-44FA-B906-F1A3F26FF74E}"/>
                </a:ext>
              </a:extLst>
            </p:cNvPr>
            <p:cNvSpPr>
              <a:spLocks noChangeAspect="1" noChangeArrowheads="1" noTextEdit="1"/>
            </p:cNvSpPr>
            <p:nvPr/>
          </p:nvSpPr>
          <p:spPr bwMode="auto">
            <a:xfrm rot="18353286">
              <a:off x="7892617" y="2247800"/>
              <a:ext cx="143532" cy="47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AutoShape 26">
              <a:extLst>
                <a:ext uri="{FF2B5EF4-FFF2-40B4-BE49-F238E27FC236}">
                  <a16:creationId xmlns:a16="http://schemas.microsoft.com/office/drawing/2014/main" id="{09EBB9A4-A6A1-46BD-ACE1-191DA44860C1}"/>
                </a:ext>
              </a:extLst>
            </p:cNvPr>
            <p:cNvSpPr>
              <a:spLocks noChangeAspect="1" noChangeArrowheads="1" noTextEdit="1"/>
            </p:cNvSpPr>
            <p:nvPr/>
          </p:nvSpPr>
          <p:spPr bwMode="auto">
            <a:xfrm rot="2053077">
              <a:off x="7895385" y="2244108"/>
              <a:ext cx="137994" cy="48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50">
              <a:extLst>
                <a:ext uri="{FF2B5EF4-FFF2-40B4-BE49-F238E27FC236}">
                  <a16:creationId xmlns:a16="http://schemas.microsoft.com/office/drawing/2014/main" id="{269E06DE-116B-4D29-B4C1-A912F98CA879}"/>
                </a:ext>
              </a:extLst>
            </p:cNvPr>
            <p:cNvSpPr>
              <a:spLocks/>
            </p:cNvSpPr>
            <p:nvPr/>
          </p:nvSpPr>
          <p:spPr bwMode="auto">
            <a:xfrm>
              <a:off x="7052679" y="2707908"/>
              <a:ext cx="1392659"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Exploring the Bot Using Not Emulator</a:t>
              </a:r>
            </a:p>
          </p:txBody>
        </p:sp>
      </p:grpSp>
      <p:sp>
        <p:nvSpPr>
          <p:cNvPr id="29" name="TextBox 28">
            <a:extLst>
              <a:ext uri="{FF2B5EF4-FFF2-40B4-BE49-F238E27FC236}">
                <a16:creationId xmlns:a16="http://schemas.microsoft.com/office/drawing/2014/main" id="{530D54F4-43AC-4BA3-9CA7-BAD9A800E961}"/>
              </a:ext>
            </a:extLst>
          </p:cNvPr>
          <p:cNvSpPr txBox="1"/>
          <p:nvPr/>
        </p:nvSpPr>
        <p:spPr>
          <a:xfrm>
            <a:off x="225635" y="4435570"/>
            <a:ext cx="3645326" cy="400110"/>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Building Beautiful UI to Bot</a:t>
            </a:r>
            <a:endParaRPr lang="en-IN" sz="2000" dirty="0">
              <a:latin typeface="Segoe UI" panose="020B0502040204020203" pitchFamily="34" charset="0"/>
              <a:cs typeface="Segoe UI" panose="020B0502040204020203" pitchFamily="34" charset="0"/>
            </a:endParaRPr>
          </a:p>
        </p:txBody>
      </p:sp>
      <p:pic>
        <p:nvPicPr>
          <p:cNvPr id="30" name="Picture 2">
            <a:extLst>
              <a:ext uri="{FF2B5EF4-FFF2-40B4-BE49-F238E27FC236}">
                <a16:creationId xmlns:a16="http://schemas.microsoft.com/office/drawing/2014/main" id="{90A8CAFD-90BA-49AE-9F21-5E808E752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66" y="942828"/>
            <a:ext cx="4171455" cy="2592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4374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BAF28-C348-4887-AA40-E9BFDC3BBD06}"/>
              </a:ext>
            </a:extLst>
          </p:cNvPr>
          <p:cNvPicPr>
            <a:picLocks noChangeAspect="1"/>
          </p:cNvPicPr>
          <p:nvPr/>
        </p:nvPicPr>
        <p:blipFill>
          <a:blip r:embed="rId3"/>
          <a:stretch>
            <a:fillRect/>
          </a:stretch>
        </p:blipFill>
        <p:spPr>
          <a:xfrm>
            <a:off x="7333818" y="3964257"/>
            <a:ext cx="2093621" cy="1714342"/>
          </a:xfrm>
          <a:prstGeom prst="rect">
            <a:avLst/>
          </a:prstGeom>
        </p:spPr>
      </p:pic>
      <p:sp>
        <p:nvSpPr>
          <p:cNvPr id="5"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Cortana Bot Demo</a:t>
            </a:r>
            <a:endParaRPr lang="en-IN" sz="4400" dirty="0">
              <a:solidFill>
                <a:srgbClr val="0070C0"/>
              </a:solidFill>
            </a:endParaRPr>
          </a:p>
        </p:txBody>
      </p:sp>
      <p:sp>
        <p:nvSpPr>
          <p:cNvPr id="306" name="Rectangle 305"/>
          <p:cNvSpPr/>
          <p:nvPr/>
        </p:nvSpPr>
        <p:spPr bwMode="auto">
          <a:xfrm>
            <a:off x="4336330" y="965200"/>
            <a:ext cx="7673418" cy="5878800"/>
          </a:xfrm>
          <a:prstGeom prst="rect">
            <a:avLst/>
          </a:prstGeom>
          <a:noFill/>
          <a:ln w="28575">
            <a:solidFill>
              <a:schemeClr val="bg2">
                <a:lumMod val="75000"/>
              </a:schemeClr>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3" name="Slide Number Placeholder 2"/>
          <p:cNvSpPr>
            <a:spLocks noGrp="1"/>
          </p:cNvSpPr>
          <p:nvPr>
            <p:ph type="sldNum" sz="quarter" idx="4"/>
          </p:nvPr>
        </p:nvSpPr>
        <p:spPr/>
        <p:txBody>
          <a:bodyPr/>
          <a:lstStyle/>
          <a:p>
            <a:fld id="{A34B8C21-472C-43AD-8B9F-5964D09AB204}" type="slidenum">
              <a:rPr lang="en-IN" smtClean="0"/>
              <a:pPr/>
              <a:t>21</a:t>
            </a:fld>
            <a:endParaRPr lang="en-IN" dirty="0"/>
          </a:p>
        </p:txBody>
      </p:sp>
      <p:grpSp>
        <p:nvGrpSpPr>
          <p:cNvPr id="140" name="Group 139">
            <a:extLst>
              <a:ext uri="{FF2B5EF4-FFF2-40B4-BE49-F238E27FC236}">
                <a16:creationId xmlns:a16="http://schemas.microsoft.com/office/drawing/2014/main" id="{D441B1AF-4AEA-437C-A96A-808BC1F8C3FD}"/>
              </a:ext>
            </a:extLst>
          </p:cNvPr>
          <p:cNvGrpSpPr/>
          <p:nvPr/>
        </p:nvGrpSpPr>
        <p:grpSpPr>
          <a:xfrm>
            <a:off x="5213022" y="1345994"/>
            <a:ext cx="6468071" cy="4546806"/>
            <a:chOff x="5668351" y="2180470"/>
            <a:chExt cx="5400000" cy="3471429"/>
          </a:xfrm>
        </p:grpSpPr>
        <p:sp>
          <p:nvSpPr>
            <p:cNvPr id="141" name="Freeform 368">
              <a:extLst>
                <a:ext uri="{FF2B5EF4-FFF2-40B4-BE49-F238E27FC236}">
                  <a16:creationId xmlns:a16="http://schemas.microsoft.com/office/drawing/2014/main" id="{72A8D66D-F76C-4D0C-B08D-58B71B381FF1}"/>
                </a:ext>
              </a:extLst>
            </p:cNvPr>
            <p:cNvSpPr>
              <a:spLocks/>
            </p:cNvSpPr>
            <p:nvPr/>
          </p:nvSpPr>
          <p:spPr bwMode="auto">
            <a:xfrm>
              <a:off x="9729695" y="4275429"/>
              <a:ext cx="1338656" cy="1376470"/>
            </a:xfrm>
            <a:custGeom>
              <a:avLst/>
              <a:gdLst>
                <a:gd name="T0" fmla="*/ 0 w 160"/>
                <a:gd name="T1" fmla="*/ 127 h 164"/>
                <a:gd name="T2" fmla="*/ 124 w 160"/>
                <a:gd name="T3" fmla="*/ 164 h 164"/>
                <a:gd name="T4" fmla="*/ 146 w 160"/>
                <a:gd name="T5" fmla="*/ 147 h 164"/>
                <a:gd name="T6" fmla="*/ 148 w 160"/>
                <a:gd name="T7" fmla="*/ 0 h 164"/>
              </a:gdLst>
              <a:ahLst/>
              <a:cxnLst>
                <a:cxn ang="0">
                  <a:pos x="T0" y="T1"/>
                </a:cxn>
                <a:cxn ang="0">
                  <a:pos x="T2" y="T3"/>
                </a:cxn>
                <a:cxn ang="0">
                  <a:pos x="T4" y="T5"/>
                </a:cxn>
                <a:cxn ang="0">
                  <a:pos x="T6" y="T7"/>
                </a:cxn>
              </a:cxnLst>
              <a:rect l="0" t="0" r="r" b="b"/>
              <a:pathLst>
                <a:path w="160" h="164">
                  <a:moveTo>
                    <a:pt x="0" y="127"/>
                  </a:moveTo>
                  <a:cubicBezTo>
                    <a:pt x="124" y="164"/>
                    <a:pt x="124" y="164"/>
                    <a:pt x="124" y="164"/>
                  </a:cubicBezTo>
                  <a:cubicBezTo>
                    <a:pt x="124" y="164"/>
                    <a:pt x="143" y="163"/>
                    <a:pt x="146" y="147"/>
                  </a:cubicBezTo>
                  <a:cubicBezTo>
                    <a:pt x="156" y="99"/>
                    <a:pt x="160" y="49"/>
                    <a:pt x="148"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369">
              <a:extLst>
                <a:ext uri="{FF2B5EF4-FFF2-40B4-BE49-F238E27FC236}">
                  <a16:creationId xmlns:a16="http://schemas.microsoft.com/office/drawing/2014/main" id="{BE9F9B13-C80B-47D1-9DBD-CA21A3A06BCE}"/>
                </a:ext>
              </a:extLst>
            </p:cNvPr>
            <p:cNvSpPr>
              <a:spLocks/>
            </p:cNvSpPr>
            <p:nvPr/>
          </p:nvSpPr>
          <p:spPr bwMode="auto">
            <a:xfrm>
              <a:off x="9729695" y="2830890"/>
              <a:ext cx="1164704" cy="1633614"/>
            </a:xfrm>
            <a:custGeom>
              <a:avLst/>
              <a:gdLst>
                <a:gd name="T0" fmla="*/ 0 w 139"/>
                <a:gd name="T1" fmla="*/ 195 h 195"/>
                <a:gd name="T2" fmla="*/ 115 w 139"/>
                <a:gd name="T3" fmla="*/ 156 h 195"/>
                <a:gd name="T4" fmla="*/ 131 w 139"/>
                <a:gd name="T5" fmla="*/ 115 h 195"/>
                <a:gd name="T6" fmla="*/ 44 w 139"/>
                <a:gd name="T7" fmla="*/ 0 h 195"/>
              </a:gdLst>
              <a:ahLst/>
              <a:cxnLst>
                <a:cxn ang="0">
                  <a:pos x="T0" y="T1"/>
                </a:cxn>
                <a:cxn ang="0">
                  <a:pos x="T2" y="T3"/>
                </a:cxn>
                <a:cxn ang="0">
                  <a:pos x="T4" y="T5"/>
                </a:cxn>
                <a:cxn ang="0">
                  <a:pos x="T6" y="T7"/>
                </a:cxn>
              </a:cxnLst>
              <a:rect l="0" t="0" r="r" b="b"/>
              <a:pathLst>
                <a:path w="139" h="195">
                  <a:moveTo>
                    <a:pt x="0" y="195"/>
                  </a:moveTo>
                  <a:cubicBezTo>
                    <a:pt x="115" y="156"/>
                    <a:pt x="115" y="156"/>
                    <a:pt x="115" y="156"/>
                  </a:cubicBezTo>
                  <a:cubicBezTo>
                    <a:pt x="115" y="156"/>
                    <a:pt x="139" y="146"/>
                    <a:pt x="131" y="115"/>
                  </a:cubicBezTo>
                  <a:cubicBezTo>
                    <a:pt x="118" y="68"/>
                    <a:pt x="81" y="31"/>
                    <a:pt x="44" y="0"/>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370">
              <a:extLst>
                <a:ext uri="{FF2B5EF4-FFF2-40B4-BE49-F238E27FC236}">
                  <a16:creationId xmlns:a16="http://schemas.microsoft.com/office/drawing/2014/main" id="{C3D4854B-6DF5-4215-994F-0EBC56793EB8}"/>
                </a:ext>
              </a:extLst>
            </p:cNvPr>
            <p:cNvSpPr>
              <a:spLocks/>
            </p:cNvSpPr>
            <p:nvPr/>
          </p:nvSpPr>
          <p:spPr bwMode="auto">
            <a:xfrm>
              <a:off x="8564991" y="2195595"/>
              <a:ext cx="1391596" cy="1535296"/>
            </a:xfrm>
            <a:custGeom>
              <a:avLst/>
              <a:gdLst>
                <a:gd name="T0" fmla="*/ 76 w 166"/>
                <a:gd name="T1" fmla="*/ 183 h 183"/>
                <a:gd name="T2" fmla="*/ 149 w 166"/>
                <a:gd name="T3" fmla="*/ 84 h 183"/>
                <a:gd name="T4" fmla="*/ 130 w 166"/>
                <a:gd name="T5" fmla="*/ 39 h 183"/>
                <a:gd name="T6" fmla="*/ 0 w 166"/>
                <a:gd name="T7" fmla="*/ 0 h 183"/>
              </a:gdLst>
              <a:ahLst/>
              <a:cxnLst>
                <a:cxn ang="0">
                  <a:pos x="T0" y="T1"/>
                </a:cxn>
                <a:cxn ang="0">
                  <a:pos x="T2" y="T3"/>
                </a:cxn>
                <a:cxn ang="0">
                  <a:pos x="T4" y="T5"/>
                </a:cxn>
                <a:cxn ang="0">
                  <a:pos x="T6" y="T7"/>
                </a:cxn>
              </a:cxnLst>
              <a:rect l="0" t="0" r="r" b="b"/>
              <a:pathLst>
                <a:path w="166" h="183">
                  <a:moveTo>
                    <a:pt x="76" y="183"/>
                  </a:moveTo>
                  <a:cubicBezTo>
                    <a:pt x="149" y="84"/>
                    <a:pt x="149" y="84"/>
                    <a:pt x="149" y="84"/>
                  </a:cubicBezTo>
                  <a:cubicBezTo>
                    <a:pt x="149" y="84"/>
                    <a:pt x="166" y="62"/>
                    <a:pt x="130" y="39"/>
                  </a:cubicBezTo>
                  <a:cubicBezTo>
                    <a:pt x="93" y="14"/>
                    <a:pt x="47" y="4"/>
                    <a:pt x="0" y="0"/>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371">
              <a:extLst>
                <a:ext uri="{FF2B5EF4-FFF2-40B4-BE49-F238E27FC236}">
                  <a16:creationId xmlns:a16="http://schemas.microsoft.com/office/drawing/2014/main" id="{101AF532-8998-4429-AC1A-AEF45126C6DB}"/>
                </a:ext>
              </a:extLst>
            </p:cNvPr>
            <p:cNvSpPr>
              <a:spLocks/>
            </p:cNvSpPr>
            <p:nvPr/>
          </p:nvSpPr>
          <p:spPr bwMode="auto">
            <a:xfrm>
              <a:off x="6961630" y="2180470"/>
              <a:ext cx="1421848" cy="1285713"/>
            </a:xfrm>
            <a:custGeom>
              <a:avLst/>
              <a:gdLst>
                <a:gd name="T0" fmla="*/ 170 w 170"/>
                <a:gd name="T1" fmla="*/ 153 h 153"/>
                <a:gd name="T2" fmla="*/ 168 w 170"/>
                <a:gd name="T3" fmla="*/ 30 h 153"/>
                <a:gd name="T4" fmla="*/ 134 w 170"/>
                <a:gd name="T5" fmla="*/ 3 h 153"/>
                <a:gd name="T6" fmla="*/ 0 w 170"/>
                <a:gd name="T7" fmla="*/ 48 h 153"/>
              </a:gdLst>
              <a:ahLst/>
              <a:cxnLst>
                <a:cxn ang="0">
                  <a:pos x="T0" y="T1"/>
                </a:cxn>
                <a:cxn ang="0">
                  <a:pos x="T2" y="T3"/>
                </a:cxn>
                <a:cxn ang="0">
                  <a:pos x="T4" y="T5"/>
                </a:cxn>
                <a:cxn ang="0">
                  <a:pos x="T6" y="T7"/>
                </a:cxn>
              </a:cxnLst>
              <a:rect l="0" t="0" r="r" b="b"/>
              <a:pathLst>
                <a:path w="170" h="153">
                  <a:moveTo>
                    <a:pt x="170" y="153"/>
                  </a:moveTo>
                  <a:cubicBezTo>
                    <a:pt x="168" y="30"/>
                    <a:pt x="168" y="30"/>
                    <a:pt x="168" y="30"/>
                  </a:cubicBezTo>
                  <a:cubicBezTo>
                    <a:pt x="168" y="30"/>
                    <a:pt x="166" y="5"/>
                    <a:pt x="134" y="3"/>
                  </a:cubicBezTo>
                  <a:cubicBezTo>
                    <a:pt x="86" y="0"/>
                    <a:pt x="40" y="24"/>
                    <a:pt x="0" y="48"/>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372">
              <a:extLst>
                <a:ext uri="{FF2B5EF4-FFF2-40B4-BE49-F238E27FC236}">
                  <a16:creationId xmlns:a16="http://schemas.microsoft.com/office/drawing/2014/main" id="{055EA703-4BB1-405B-A3A3-BDAD26D1312E}"/>
                </a:ext>
              </a:extLst>
            </p:cNvPr>
            <p:cNvSpPr>
              <a:spLocks/>
            </p:cNvSpPr>
            <p:nvPr/>
          </p:nvSpPr>
          <p:spPr bwMode="auto">
            <a:xfrm>
              <a:off x="5880115" y="2725008"/>
              <a:ext cx="1648739" cy="1126893"/>
            </a:xfrm>
            <a:custGeom>
              <a:avLst/>
              <a:gdLst>
                <a:gd name="T0" fmla="*/ 197 w 197"/>
                <a:gd name="T1" fmla="*/ 120 h 134"/>
                <a:gd name="T2" fmla="*/ 121 w 197"/>
                <a:gd name="T3" fmla="*/ 18 h 134"/>
                <a:gd name="T4" fmla="*/ 78 w 197"/>
                <a:gd name="T5" fmla="*/ 22 h 134"/>
                <a:gd name="T6" fmla="*/ 0 w 197"/>
                <a:gd name="T7" fmla="*/ 134 h 134"/>
              </a:gdLst>
              <a:ahLst/>
              <a:cxnLst>
                <a:cxn ang="0">
                  <a:pos x="T0" y="T1"/>
                </a:cxn>
                <a:cxn ang="0">
                  <a:pos x="T2" y="T3"/>
                </a:cxn>
                <a:cxn ang="0">
                  <a:pos x="T4" y="T5"/>
                </a:cxn>
                <a:cxn ang="0">
                  <a:pos x="T6" y="T7"/>
                </a:cxn>
              </a:cxnLst>
              <a:rect l="0" t="0" r="r" b="b"/>
              <a:pathLst>
                <a:path w="197" h="134">
                  <a:moveTo>
                    <a:pt x="197" y="120"/>
                  </a:moveTo>
                  <a:cubicBezTo>
                    <a:pt x="121" y="18"/>
                    <a:pt x="121" y="18"/>
                    <a:pt x="121" y="18"/>
                  </a:cubicBezTo>
                  <a:cubicBezTo>
                    <a:pt x="121" y="18"/>
                    <a:pt x="104" y="0"/>
                    <a:pt x="78" y="22"/>
                  </a:cubicBezTo>
                  <a:cubicBezTo>
                    <a:pt x="43" y="51"/>
                    <a:pt x="18" y="91"/>
                    <a:pt x="0" y="134"/>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73">
              <a:extLst>
                <a:ext uri="{FF2B5EF4-FFF2-40B4-BE49-F238E27FC236}">
                  <a16:creationId xmlns:a16="http://schemas.microsoft.com/office/drawing/2014/main" id="{32A03F1D-E808-4F32-9D4F-6D33D38A99E2}"/>
                </a:ext>
              </a:extLst>
            </p:cNvPr>
            <p:cNvSpPr>
              <a:spLocks/>
            </p:cNvSpPr>
            <p:nvPr/>
          </p:nvSpPr>
          <p:spPr bwMode="auto">
            <a:xfrm>
              <a:off x="5668351" y="4086351"/>
              <a:ext cx="1315965" cy="1406722"/>
            </a:xfrm>
            <a:custGeom>
              <a:avLst/>
              <a:gdLst>
                <a:gd name="T0" fmla="*/ 157 w 157"/>
                <a:gd name="T1" fmla="*/ 43 h 168"/>
                <a:gd name="T2" fmla="*/ 49 w 157"/>
                <a:gd name="T3" fmla="*/ 6 h 168"/>
                <a:gd name="T4" fmla="*/ 7 w 157"/>
                <a:gd name="T5" fmla="*/ 32 h 168"/>
                <a:gd name="T6" fmla="*/ 0 w 157"/>
                <a:gd name="T7" fmla="*/ 95 h 168"/>
                <a:gd name="T8" fmla="*/ 9 w 157"/>
                <a:gd name="T9" fmla="*/ 168 h 168"/>
              </a:gdLst>
              <a:ahLst/>
              <a:cxnLst>
                <a:cxn ang="0">
                  <a:pos x="T0" y="T1"/>
                </a:cxn>
                <a:cxn ang="0">
                  <a:pos x="T2" y="T3"/>
                </a:cxn>
                <a:cxn ang="0">
                  <a:pos x="T4" y="T5"/>
                </a:cxn>
                <a:cxn ang="0">
                  <a:pos x="T6" y="T7"/>
                </a:cxn>
                <a:cxn ang="0">
                  <a:pos x="T8" y="T9"/>
                </a:cxn>
              </a:cxnLst>
              <a:rect l="0" t="0" r="r" b="b"/>
              <a:pathLst>
                <a:path w="157" h="168">
                  <a:moveTo>
                    <a:pt x="157" y="43"/>
                  </a:moveTo>
                  <a:cubicBezTo>
                    <a:pt x="49" y="6"/>
                    <a:pt x="49" y="6"/>
                    <a:pt x="49" y="6"/>
                  </a:cubicBezTo>
                  <a:cubicBezTo>
                    <a:pt x="49" y="6"/>
                    <a:pt x="18" y="0"/>
                    <a:pt x="7" y="32"/>
                  </a:cubicBezTo>
                  <a:cubicBezTo>
                    <a:pt x="0" y="52"/>
                    <a:pt x="0" y="74"/>
                    <a:pt x="0" y="95"/>
                  </a:cubicBezTo>
                  <a:cubicBezTo>
                    <a:pt x="0" y="120"/>
                    <a:pt x="3" y="145"/>
                    <a:pt x="9" y="168"/>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7" name="Line 375">
              <a:extLst>
                <a:ext uri="{FF2B5EF4-FFF2-40B4-BE49-F238E27FC236}">
                  <a16:creationId xmlns:a16="http://schemas.microsoft.com/office/drawing/2014/main" id="{25BCE20A-CD02-4E3C-B3D0-2F5FCD99162B}"/>
                </a:ext>
              </a:extLst>
            </p:cNvPr>
            <p:cNvSpPr>
              <a:spLocks noChangeShapeType="1"/>
            </p:cNvSpPr>
            <p:nvPr/>
          </p:nvSpPr>
          <p:spPr bwMode="auto">
            <a:xfrm flipV="1">
              <a:off x="5800299" y="5185368"/>
              <a:ext cx="1319127" cy="396570"/>
            </a:xfrm>
            <a:prstGeom prst="line">
              <a:avLst/>
            </a:prstGeom>
            <a:noFill/>
            <a:ln w="28575" cap="flat">
              <a:solidFill>
                <a:srgbClr val="0733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76">
              <a:extLst>
                <a:ext uri="{FF2B5EF4-FFF2-40B4-BE49-F238E27FC236}">
                  <a16:creationId xmlns:a16="http://schemas.microsoft.com/office/drawing/2014/main" id="{31C313F2-6F10-4A5C-A234-F1C9755BA1AB}"/>
                </a:ext>
              </a:extLst>
            </p:cNvPr>
            <p:cNvSpPr>
              <a:spLocks/>
            </p:cNvSpPr>
            <p:nvPr/>
          </p:nvSpPr>
          <p:spPr bwMode="auto">
            <a:xfrm>
              <a:off x="7785996" y="3625008"/>
              <a:ext cx="589915" cy="143700"/>
            </a:xfrm>
            <a:custGeom>
              <a:avLst/>
              <a:gdLst>
                <a:gd name="T0" fmla="*/ 0 w 71"/>
                <a:gd name="T1" fmla="*/ 17 h 17"/>
                <a:gd name="T2" fmla="*/ 71 w 71"/>
                <a:gd name="T3" fmla="*/ 0 h 17"/>
              </a:gdLst>
              <a:ahLst/>
              <a:cxnLst>
                <a:cxn ang="0">
                  <a:pos x="T0" y="T1"/>
                </a:cxn>
                <a:cxn ang="0">
                  <a:pos x="T2" y="T3"/>
                </a:cxn>
              </a:cxnLst>
              <a:rect l="0" t="0" r="r" b="b"/>
              <a:pathLst>
                <a:path w="71" h="17">
                  <a:moveTo>
                    <a:pt x="0" y="17"/>
                  </a:moveTo>
                  <a:cubicBezTo>
                    <a:pt x="21" y="6"/>
                    <a:pt x="45" y="0"/>
                    <a:pt x="71" y="0"/>
                  </a:cubicBezTo>
                </a:path>
              </a:pathLst>
            </a:custGeom>
            <a:noFill/>
            <a:ln w="285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377">
              <a:extLst>
                <a:ext uri="{FF2B5EF4-FFF2-40B4-BE49-F238E27FC236}">
                  <a16:creationId xmlns:a16="http://schemas.microsoft.com/office/drawing/2014/main" id="{21E0F93D-0261-4A1F-BF8E-375506E6DA68}"/>
                </a:ext>
              </a:extLst>
            </p:cNvPr>
            <p:cNvSpPr>
              <a:spLocks/>
            </p:cNvSpPr>
            <p:nvPr/>
          </p:nvSpPr>
          <p:spPr bwMode="auto">
            <a:xfrm>
              <a:off x="7233898" y="3874587"/>
              <a:ext cx="378151" cy="453782"/>
            </a:xfrm>
            <a:custGeom>
              <a:avLst/>
              <a:gdLst>
                <a:gd name="T0" fmla="*/ 0 w 45"/>
                <a:gd name="T1" fmla="*/ 54 h 54"/>
                <a:gd name="T2" fmla="*/ 45 w 45"/>
                <a:gd name="T3" fmla="*/ 0 h 54"/>
              </a:gdLst>
              <a:ahLst/>
              <a:cxnLst>
                <a:cxn ang="0">
                  <a:pos x="T0" y="T1"/>
                </a:cxn>
                <a:cxn ang="0">
                  <a:pos x="T2" y="T3"/>
                </a:cxn>
              </a:cxnLst>
              <a:rect l="0" t="0" r="r" b="b"/>
              <a:pathLst>
                <a:path w="45" h="54">
                  <a:moveTo>
                    <a:pt x="0" y="54"/>
                  </a:moveTo>
                  <a:cubicBezTo>
                    <a:pt x="10" y="33"/>
                    <a:pt x="26" y="14"/>
                    <a:pt x="45" y="0"/>
                  </a:cubicBezTo>
                </a:path>
              </a:pathLst>
            </a:custGeom>
            <a:noFill/>
            <a:ln w="28575" cap="flat">
              <a:solidFill>
                <a:srgbClr val="2BAEE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78">
              <a:extLst>
                <a:ext uri="{FF2B5EF4-FFF2-40B4-BE49-F238E27FC236}">
                  <a16:creationId xmlns:a16="http://schemas.microsoft.com/office/drawing/2014/main" id="{4DD55F7A-2C11-4035-A344-E30B567C2563}"/>
                </a:ext>
              </a:extLst>
            </p:cNvPr>
            <p:cNvSpPr>
              <a:spLocks/>
            </p:cNvSpPr>
            <p:nvPr/>
          </p:nvSpPr>
          <p:spPr bwMode="auto">
            <a:xfrm>
              <a:off x="7105324" y="4509881"/>
              <a:ext cx="52944" cy="589915"/>
            </a:xfrm>
            <a:custGeom>
              <a:avLst/>
              <a:gdLst>
                <a:gd name="T0" fmla="*/ 2 w 7"/>
                <a:gd name="T1" fmla="*/ 70 h 70"/>
                <a:gd name="T2" fmla="*/ 0 w 7"/>
                <a:gd name="T3" fmla="*/ 45 h 70"/>
                <a:gd name="T4" fmla="*/ 7 w 7"/>
                <a:gd name="T5" fmla="*/ 0 h 70"/>
              </a:gdLst>
              <a:ahLst/>
              <a:cxnLst>
                <a:cxn ang="0">
                  <a:pos x="T0" y="T1"/>
                </a:cxn>
                <a:cxn ang="0">
                  <a:pos x="T2" y="T3"/>
                </a:cxn>
                <a:cxn ang="0">
                  <a:pos x="T4" y="T5"/>
                </a:cxn>
              </a:cxnLst>
              <a:rect l="0" t="0" r="r" b="b"/>
              <a:pathLst>
                <a:path w="7" h="70">
                  <a:moveTo>
                    <a:pt x="2" y="70"/>
                  </a:moveTo>
                  <a:cubicBezTo>
                    <a:pt x="1" y="62"/>
                    <a:pt x="0" y="53"/>
                    <a:pt x="0" y="45"/>
                  </a:cubicBezTo>
                  <a:cubicBezTo>
                    <a:pt x="0" y="29"/>
                    <a:pt x="3" y="14"/>
                    <a:pt x="7" y="0"/>
                  </a:cubicBezTo>
                </a:path>
              </a:pathLst>
            </a:custGeom>
            <a:noFill/>
            <a:ln w="28575" cap="flat">
              <a:solidFill>
                <a:srgbClr val="0733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81">
              <a:extLst>
                <a:ext uri="{FF2B5EF4-FFF2-40B4-BE49-F238E27FC236}">
                  <a16:creationId xmlns:a16="http://schemas.microsoft.com/office/drawing/2014/main" id="{174C8083-4D71-4595-AB6F-8624B2377176}"/>
                </a:ext>
              </a:extLst>
            </p:cNvPr>
            <p:cNvSpPr>
              <a:spLocks/>
            </p:cNvSpPr>
            <p:nvPr/>
          </p:nvSpPr>
          <p:spPr bwMode="auto">
            <a:xfrm>
              <a:off x="9578434" y="4683832"/>
              <a:ext cx="68070" cy="597480"/>
            </a:xfrm>
            <a:custGeom>
              <a:avLst/>
              <a:gdLst>
                <a:gd name="T0" fmla="*/ 6 w 8"/>
                <a:gd name="T1" fmla="*/ 0 h 72"/>
                <a:gd name="T2" fmla="*/ 8 w 8"/>
                <a:gd name="T3" fmla="*/ 25 h 72"/>
                <a:gd name="T4" fmla="*/ 0 w 8"/>
                <a:gd name="T5" fmla="*/ 72 h 72"/>
              </a:gdLst>
              <a:ahLst/>
              <a:cxnLst>
                <a:cxn ang="0">
                  <a:pos x="T0" y="T1"/>
                </a:cxn>
                <a:cxn ang="0">
                  <a:pos x="T2" y="T3"/>
                </a:cxn>
                <a:cxn ang="0">
                  <a:pos x="T4" y="T5"/>
                </a:cxn>
              </a:cxnLst>
              <a:rect l="0" t="0" r="r" b="b"/>
              <a:pathLst>
                <a:path w="8" h="72">
                  <a:moveTo>
                    <a:pt x="6" y="0"/>
                  </a:moveTo>
                  <a:cubicBezTo>
                    <a:pt x="7" y="8"/>
                    <a:pt x="8" y="16"/>
                    <a:pt x="8" y="25"/>
                  </a:cubicBezTo>
                  <a:cubicBezTo>
                    <a:pt x="8" y="41"/>
                    <a:pt x="5" y="57"/>
                    <a:pt x="0" y="72"/>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82">
              <a:extLst>
                <a:ext uri="{FF2B5EF4-FFF2-40B4-BE49-F238E27FC236}">
                  <a16:creationId xmlns:a16="http://schemas.microsoft.com/office/drawing/2014/main" id="{505931D6-BED7-47C9-879E-11561CA57F11}"/>
                </a:ext>
              </a:extLst>
            </p:cNvPr>
            <p:cNvSpPr>
              <a:spLocks/>
            </p:cNvSpPr>
            <p:nvPr/>
          </p:nvSpPr>
          <p:spPr bwMode="auto">
            <a:xfrm>
              <a:off x="9230535" y="3950217"/>
              <a:ext cx="347898" cy="536977"/>
            </a:xfrm>
            <a:custGeom>
              <a:avLst/>
              <a:gdLst>
                <a:gd name="T0" fmla="*/ 0 w 41"/>
                <a:gd name="T1" fmla="*/ 0 h 64"/>
                <a:gd name="T2" fmla="*/ 41 w 41"/>
                <a:gd name="T3" fmla="*/ 64 h 64"/>
              </a:gdLst>
              <a:ahLst/>
              <a:cxnLst>
                <a:cxn ang="0">
                  <a:pos x="T0" y="T1"/>
                </a:cxn>
                <a:cxn ang="0">
                  <a:pos x="T2" y="T3"/>
                </a:cxn>
              </a:cxnLst>
              <a:rect l="0" t="0" r="r" b="b"/>
              <a:pathLst>
                <a:path w="41" h="64">
                  <a:moveTo>
                    <a:pt x="0" y="0"/>
                  </a:moveTo>
                  <a:cubicBezTo>
                    <a:pt x="18" y="17"/>
                    <a:pt x="33" y="39"/>
                    <a:pt x="41" y="64"/>
                  </a:cubicBezTo>
                </a:path>
              </a:pathLst>
            </a:custGeom>
            <a:noFill/>
            <a:ln w="28575" cap="flat">
              <a:solidFill>
                <a:srgbClr val="18385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383">
              <a:extLst>
                <a:ext uri="{FF2B5EF4-FFF2-40B4-BE49-F238E27FC236}">
                  <a16:creationId xmlns:a16="http://schemas.microsoft.com/office/drawing/2014/main" id="{00597618-8D6A-41CB-B592-31AFD119FAED}"/>
                </a:ext>
              </a:extLst>
            </p:cNvPr>
            <p:cNvSpPr>
              <a:spLocks/>
            </p:cNvSpPr>
            <p:nvPr/>
          </p:nvSpPr>
          <p:spPr bwMode="auto">
            <a:xfrm>
              <a:off x="8542298" y="3632570"/>
              <a:ext cx="574790" cy="226891"/>
            </a:xfrm>
            <a:custGeom>
              <a:avLst/>
              <a:gdLst>
                <a:gd name="T0" fmla="*/ 0 w 68"/>
                <a:gd name="T1" fmla="*/ 0 h 27"/>
                <a:gd name="T2" fmla="*/ 68 w 68"/>
                <a:gd name="T3" fmla="*/ 27 h 27"/>
              </a:gdLst>
              <a:ahLst/>
              <a:cxnLst>
                <a:cxn ang="0">
                  <a:pos x="T0" y="T1"/>
                </a:cxn>
                <a:cxn ang="0">
                  <a:pos x="T2" y="T3"/>
                </a:cxn>
              </a:cxnLst>
              <a:rect l="0" t="0" r="r" b="b"/>
              <a:pathLst>
                <a:path w="68" h="27">
                  <a:moveTo>
                    <a:pt x="0" y="0"/>
                  </a:moveTo>
                  <a:cubicBezTo>
                    <a:pt x="25" y="3"/>
                    <a:pt x="48" y="13"/>
                    <a:pt x="68" y="27"/>
                  </a:cubicBezTo>
                </a:path>
              </a:pathLst>
            </a:custGeom>
            <a:noFill/>
            <a:ln w="28575" cap="flat">
              <a:solidFill>
                <a:srgbClr val="30AAA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63">
              <a:extLst>
                <a:ext uri="{FF2B5EF4-FFF2-40B4-BE49-F238E27FC236}">
                  <a16:creationId xmlns:a16="http://schemas.microsoft.com/office/drawing/2014/main" id="{BCD0E936-FA0E-4F92-9535-EB2B051F41F9}"/>
                </a:ext>
              </a:extLst>
            </p:cNvPr>
            <p:cNvSpPr>
              <a:spLocks/>
            </p:cNvSpPr>
            <p:nvPr/>
          </p:nvSpPr>
          <p:spPr bwMode="auto">
            <a:xfrm>
              <a:off x="9612469" y="4792913"/>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Explore the Results</a:t>
              </a:r>
            </a:p>
          </p:txBody>
        </p:sp>
        <p:sp>
          <p:nvSpPr>
            <p:cNvPr id="185" name="Freeform 164">
              <a:extLst>
                <a:ext uri="{FF2B5EF4-FFF2-40B4-BE49-F238E27FC236}">
                  <a16:creationId xmlns:a16="http://schemas.microsoft.com/office/drawing/2014/main" id="{7E708F6C-3825-4076-9F5C-A69820764D76}"/>
                </a:ext>
              </a:extLst>
            </p:cNvPr>
            <p:cNvSpPr>
              <a:spLocks/>
            </p:cNvSpPr>
            <p:nvPr/>
          </p:nvSpPr>
          <p:spPr bwMode="auto">
            <a:xfrm>
              <a:off x="5899927" y="4572002"/>
              <a:ext cx="1005838" cy="805218"/>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Context of the Bot Demo</a:t>
              </a:r>
            </a:p>
          </p:txBody>
        </p:sp>
        <p:sp>
          <p:nvSpPr>
            <p:cNvPr id="186" name="Freeform 166">
              <a:extLst>
                <a:ext uri="{FF2B5EF4-FFF2-40B4-BE49-F238E27FC236}">
                  <a16:creationId xmlns:a16="http://schemas.microsoft.com/office/drawing/2014/main" id="{938DDAB8-2DA6-408B-BAA2-D0A06040C7D9}"/>
                </a:ext>
              </a:extLst>
            </p:cNvPr>
            <p:cNvSpPr>
              <a:spLocks/>
            </p:cNvSpPr>
            <p:nvPr/>
          </p:nvSpPr>
          <p:spPr bwMode="auto">
            <a:xfrm>
              <a:off x="5973782" y="3521876"/>
              <a:ext cx="1442556"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the Git Code to your DSVM</a:t>
              </a:r>
            </a:p>
          </p:txBody>
        </p:sp>
        <p:sp>
          <p:nvSpPr>
            <p:cNvPr id="187" name="Freeform 167">
              <a:extLst>
                <a:ext uri="{FF2B5EF4-FFF2-40B4-BE49-F238E27FC236}">
                  <a16:creationId xmlns:a16="http://schemas.microsoft.com/office/drawing/2014/main" id="{43E01652-3238-46D9-9DE9-8DDA1A0C8007}"/>
                </a:ext>
              </a:extLst>
            </p:cNvPr>
            <p:cNvSpPr>
              <a:spLocks/>
            </p:cNvSpPr>
            <p:nvPr/>
          </p:nvSpPr>
          <p:spPr bwMode="auto">
            <a:xfrm>
              <a:off x="8344837" y="2723113"/>
              <a:ext cx="1248153" cy="921993"/>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Get Bot Subscription Key</a:t>
              </a:r>
            </a:p>
          </p:txBody>
        </p:sp>
        <p:sp>
          <p:nvSpPr>
            <p:cNvPr id="188" name="Freeform 168">
              <a:extLst>
                <a:ext uri="{FF2B5EF4-FFF2-40B4-BE49-F238E27FC236}">
                  <a16:creationId xmlns:a16="http://schemas.microsoft.com/office/drawing/2014/main" id="{E59439E8-706D-4A8A-98DB-B89185AB0F99}"/>
                </a:ext>
              </a:extLst>
            </p:cNvPr>
            <p:cNvSpPr>
              <a:spLocks/>
            </p:cNvSpPr>
            <p:nvPr/>
          </p:nvSpPr>
          <p:spPr bwMode="auto">
            <a:xfrm>
              <a:off x="9315250" y="3568612"/>
              <a:ext cx="1343651"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Deploy it on Azure</a:t>
              </a:r>
            </a:p>
          </p:txBody>
        </p:sp>
        <p:sp>
          <p:nvSpPr>
            <p:cNvPr id="189" name="AutoShape 22">
              <a:extLst>
                <a:ext uri="{FF2B5EF4-FFF2-40B4-BE49-F238E27FC236}">
                  <a16:creationId xmlns:a16="http://schemas.microsoft.com/office/drawing/2014/main" id="{82FCFCED-9F20-44FA-B906-F1A3F26FF74E}"/>
                </a:ext>
              </a:extLst>
            </p:cNvPr>
            <p:cNvSpPr>
              <a:spLocks noChangeAspect="1" noChangeArrowheads="1" noTextEdit="1"/>
            </p:cNvSpPr>
            <p:nvPr/>
          </p:nvSpPr>
          <p:spPr bwMode="auto">
            <a:xfrm rot="18353286">
              <a:off x="7892617" y="2247800"/>
              <a:ext cx="143532" cy="475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AutoShape 26">
              <a:extLst>
                <a:ext uri="{FF2B5EF4-FFF2-40B4-BE49-F238E27FC236}">
                  <a16:creationId xmlns:a16="http://schemas.microsoft.com/office/drawing/2014/main" id="{09EBB9A4-A6A1-46BD-ACE1-191DA44860C1}"/>
                </a:ext>
              </a:extLst>
            </p:cNvPr>
            <p:cNvSpPr>
              <a:spLocks noChangeAspect="1" noChangeArrowheads="1" noTextEdit="1"/>
            </p:cNvSpPr>
            <p:nvPr/>
          </p:nvSpPr>
          <p:spPr bwMode="auto">
            <a:xfrm rot="2053077">
              <a:off x="7895385" y="2244108"/>
              <a:ext cx="137994" cy="48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350">
              <a:extLst>
                <a:ext uri="{FF2B5EF4-FFF2-40B4-BE49-F238E27FC236}">
                  <a16:creationId xmlns:a16="http://schemas.microsoft.com/office/drawing/2014/main" id="{269E06DE-116B-4D29-B4C1-A912F98CA879}"/>
                </a:ext>
              </a:extLst>
            </p:cNvPr>
            <p:cNvSpPr>
              <a:spLocks/>
            </p:cNvSpPr>
            <p:nvPr/>
          </p:nvSpPr>
          <p:spPr bwMode="auto">
            <a:xfrm>
              <a:off x="7052679" y="2707908"/>
              <a:ext cx="1392659" cy="507870"/>
            </a:xfrm>
            <a:custGeom>
              <a:avLst/>
              <a:gdLst>
                <a:gd name="T0" fmla="*/ 0 w 390"/>
                <a:gd name="T1" fmla="*/ 111 h 118"/>
                <a:gd name="T2" fmla="*/ 7 w 390"/>
                <a:gd name="T3" fmla="*/ 118 h 118"/>
                <a:gd name="T4" fmla="*/ 383 w 390"/>
                <a:gd name="T5" fmla="*/ 118 h 118"/>
                <a:gd name="T6" fmla="*/ 390 w 390"/>
                <a:gd name="T7" fmla="*/ 111 h 118"/>
                <a:gd name="T8" fmla="*/ 390 w 390"/>
                <a:gd name="T9" fmla="*/ 7 h 118"/>
                <a:gd name="T10" fmla="*/ 383 w 390"/>
                <a:gd name="T11" fmla="*/ 0 h 118"/>
                <a:gd name="T12" fmla="*/ 7 w 390"/>
                <a:gd name="T13" fmla="*/ 0 h 118"/>
                <a:gd name="T14" fmla="*/ 0 w 390"/>
                <a:gd name="T15" fmla="*/ 7 h 118"/>
                <a:gd name="T16" fmla="*/ 0 w 390"/>
                <a:gd name="T17" fmla="*/ 1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8">
                  <a:moveTo>
                    <a:pt x="0" y="111"/>
                  </a:moveTo>
                  <a:cubicBezTo>
                    <a:pt x="0" y="115"/>
                    <a:pt x="3" y="118"/>
                    <a:pt x="7" y="118"/>
                  </a:cubicBezTo>
                  <a:cubicBezTo>
                    <a:pt x="383" y="118"/>
                    <a:pt x="383" y="118"/>
                    <a:pt x="383" y="118"/>
                  </a:cubicBezTo>
                  <a:cubicBezTo>
                    <a:pt x="387" y="118"/>
                    <a:pt x="390" y="115"/>
                    <a:pt x="390" y="111"/>
                  </a:cubicBezTo>
                  <a:cubicBezTo>
                    <a:pt x="390" y="7"/>
                    <a:pt x="390" y="7"/>
                    <a:pt x="390" y="7"/>
                  </a:cubicBezTo>
                  <a:cubicBezTo>
                    <a:pt x="390" y="3"/>
                    <a:pt x="387" y="0"/>
                    <a:pt x="383" y="0"/>
                  </a:cubicBezTo>
                  <a:cubicBezTo>
                    <a:pt x="7" y="0"/>
                    <a:pt x="7" y="0"/>
                    <a:pt x="7" y="0"/>
                  </a:cubicBezTo>
                  <a:cubicBezTo>
                    <a:pt x="3" y="0"/>
                    <a:pt x="0" y="3"/>
                    <a:pt x="0" y="7"/>
                  </a:cubicBezTo>
                  <a:lnTo>
                    <a:pt x="0" y="111"/>
                  </a:lnTo>
                  <a:close/>
                </a:path>
              </a:pathLst>
            </a:custGeom>
            <a:noFill/>
            <a:ln>
              <a:noFill/>
            </a:ln>
          </p:spPr>
          <p:txBody>
            <a:bodyPr vert="horz" wrap="square" lIns="91440" tIns="91440" rIns="91440" bIns="91440" numCol="1" anchor="ctr" anchorCtr="0" compatLnSpc="1">
              <a:prstTxWarp prst="textNoShape">
                <a:avLst/>
              </a:prstTxWarp>
            </a:bodyPr>
            <a:lstStyle>
              <a:defPPr>
                <a:defRPr lang="en-US"/>
              </a:defPPr>
              <a:lvl1pPr marL="0" algn="l" defTabSz="1051324" rtl="0" eaLnBrk="1" latinLnBrk="0" hangingPunct="1">
                <a:defRPr sz="2100" kern="1200">
                  <a:solidFill>
                    <a:schemeClr val="tx1"/>
                  </a:solidFill>
                  <a:latin typeface="+mn-lt"/>
                  <a:ea typeface="+mn-ea"/>
                  <a:cs typeface="+mn-cs"/>
                </a:defRPr>
              </a:lvl1pPr>
              <a:lvl2pPr marL="525660" algn="l" defTabSz="1051324" rtl="0" eaLnBrk="1" latinLnBrk="0" hangingPunct="1">
                <a:defRPr sz="2100" kern="1200">
                  <a:solidFill>
                    <a:schemeClr val="tx1"/>
                  </a:solidFill>
                  <a:latin typeface="+mn-lt"/>
                  <a:ea typeface="+mn-ea"/>
                  <a:cs typeface="+mn-cs"/>
                </a:defRPr>
              </a:lvl2pPr>
              <a:lvl3pPr marL="1051324" algn="l" defTabSz="1051324" rtl="0" eaLnBrk="1" latinLnBrk="0" hangingPunct="1">
                <a:defRPr sz="2100" kern="1200">
                  <a:solidFill>
                    <a:schemeClr val="tx1"/>
                  </a:solidFill>
                  <a:latin typeface="+mn-lt"/>
                  <a:ea typeface="+mn-ea"/>
                  <a:cs typeface="+mn-cs"/>
                </a:defRPr>
              </a:lvl3pPr>
              <a:lvl4pPr marL="1576981" algn="l" defTabSz="1051324" rtl="0" eaLnBrk="1" latinLnBrk="0" hangingPunct="1">
                <a:defRPr sz="2100" kern="1200">
                  <a:solidFill>
                    <a:schemeClr val="tx1"/>
                  </a:solidFill>
                  <a:latin typeface="+mn-lt"/>
                  <a:ea typeface="+mn-ea"/>
                  <a:cs typeface="+mn-cs"/>
                </a:defRPr>
              </a:lvl4pPr>
              <a:lvl5pPr marL="2102643" algn="l" defTabSz="1051324" rtl="0" eaLnBrk="1" latinLnBrk="0" hangingPunct="1">
                <a:defRPr sz="2100" kern="1200">
                  <a:solidFill>
                    <a:schemeClr val="tx1"/>
                  </a:solidFill>
                  <a:latin typeface="+mn-lt"/>
                  <a:ea typeface="+mn-ea"/>
                  <a:cs typeface="+mn-cs"/>
                </a:defRPr>
              </a:lvl5pPr>
              <a:lvl6pPr marL="2628305" algn="l" defTabSz="1051324" rtl="0" eaLnBrk="1" latinLnBrk="0" hangingPunct="1">
                <a:defRPr sz="2100" kern="1200">
                  <a:solidFill>
                    <a:schemeClr val="tx1"/>
                  </a:solidFill>
                  <a:latin typeface="+mn-lt"/>
                  <a:ea typeface="+mn-ea"/>
                  <a:cs typeface="+mn-cs"/>
                </a:defRPr>
              </a:lvl6pPr>
              <a:lvl7pPr marL="3153966" algn="l" defTabSz="1051324" rtl="0" eaLnBrk="1" latinLnBrk="0" hangingPunct="1">
                <a:defRPr sz="2100" kern="1200">
                  <a:solidFill>
                    <a:schemeClr val="tx1"/>
                  </a:solidFill>
                  <a:latin typeface="+mn-lt"/>
                  <a:ea typeface="+mn-ea"/>
                  <a:cs typeface="+mn-cs"/>
                </a:defRPr>
              </a:lvl7pPr>
              <a:lvl8pPr marL="3679626" algn="l" defTabSz="1051324" rtl="0" eaLnBrk="1" latinLnBrk="0" hangingPunct="1">
                <a:defRPr sz="2100" kern="1200">
                  <a:solidFill>
                    <a:schemeClr val="tx1"/>
                  </a:solidFill>
                  <a:latin typeface="+mn-lt"/>
                  <a:ea typeface="+mn-ea"/>
                  <a:cs typeface="+mn-cs"/>
                </a:defRPr>
              </a:lvl8pPr>
              <a:lvl9pPr marL="4205287" algn="l" defTabSz="1051324" rtl="0" eaLnBrk="1" latinLnBrk="0" hangingPunct="1">
                <a:defRPr sz="2100" kern="1200">
                  <a:solidFill>
                    <a:schemeClr val="tx1"/>
                  </a:solidFill>
                  <a:latin typeface="+mn-lt"/>
                  <a:ea typeface="+mn-ea"/>
                  <a:cs typeface="+mn-cs"/>
                </a:defRPr>
              </a:lvl9pPr>
            </a:lstStyle>
            <a:p>
              <a:pPr lvl="0" algn="ctr"/>
              <a:r>
                <a:rPr lang="en-US" sz="1100" dirty="0">
                  <a:latin typeface="Segoe UI Semilight" panose="020B0402040204020203" pitchFamily="34" charset="0"/>
                  <a:cs typeface="Segoe UI Semilight" panose="020B0402040204020203" pitchFamily="34" charset="0"/>
                </a:rPr>
                <a:t>Exploring the Bot Using Not Emulator</a:t>
              </a:r>
            </a:p>
          </p:txBody>
        </p:sp>
      </p:grpSp>
      <p:pic>
        <p:nvPicPr>
          <p:cNvPr id="2" name="Picture 1">
            <a:extLst>
              <a:ext uri="{FF2B5EF4-FFF2-40B4-BE49-F238E27FC236}">
                <a16:creationId xmlns:a16="http://schemas.microsoft.com/office/drawing/2014/main" id="{FD72A4D1-718D-4EBE-B1E8-5538A6111399}"/>
              </a:ext>
            </a:extLst>
          </p:cNvPr>
          <p:cNvPicPr>
            <a:picLocks noChangeAspect="1"/>
          </p:cNvPicPr>
          <p:nvPr/>
        </p:nvPicPr>
        <p:blipFill>
          <a:blip r:embed="rId4"/>
          <a:stretch>
            <a:fillRect/>
          </a:stretch>
        </p:blipFill>
        <p:spPr>
          <a:xfrm>
            <a:off x="265945" y="965200"/>
            <a:ext cx="3788308" cy="3513173"/>
          </a:xfrm>
          <a:prstGeom prst="rect">
            <a:avLst/>
          </a:prstGeom>
        </p:spPr>
      </p:pic>
      <p:sp>
        <p:nvSpPr>
          <p:cNvPr id="29" name="TextBox 28">
            <a:extLst>
              <a:ext uri="{FF2B5EF4-FFF2-40B4-BE49-F238E27FC236}">
                <a16:creationId xmlns:a16="http://schemas.microsoft.com/office/drawing/2014/main" id="{530D54F4-43AC-4BA3-9CA7-BAD9A800E961}"/>
              </a:ext>
            </a:extLst>
          </p:cNvPr>
          <p:cNvSpPr txBox="1"/>
          <p:nvPr/>
        </p:nvSpPr>
        <p:spPr>
          <a:xfrm>
            <a:off x="339365" y="4883085"/>
            <a:ext cx="3645326"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Analyze Image</a:t>
            </a:r>
          </a:p>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Find a Celebrity</a:t>
            </a:r>
          </a:p>
          <a:p>
            <a:pPr marL="342900" indent="-34290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Find a Landmark</a:t>
            </a:r>
            <a:endParaRPr lang="en-IN"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41359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18" name="Title 1">
            <a:extLst>
              <a:ext uri="{FF2B5EF4-FFF2-40B4-BE49-F238E27FC236}">
                <a16:creationId xmlns:a16="http://schemas.microsoft.com/office/drawing/2014/main" id="{3256E783-868A-404B-B1BA-EA85F7B0CABD}"/>
              </a:ext>
            </a:extLst>
          </p:cNvPr>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The Rise of AI</a:t>
            </a:r>
            <a:endParaRPr lang="en-IN" sz="4400" dirty="0">
              <a:solidFill>
                <a:srgbClr val="0070C0"/>
              </a:solidFill>
            </a:endParaRPr>
          </a:p>
        </p:txBody>
      </p:sp>
      <p:sp>
        <p:nvSpPr>
          <p:cNvPr id="2" name="Arrow: Right 1">
            <a:extLst>
              <a:ext uri="{FF2B5EF4-FFF2-40B4-BE49-F238E27FC236}">
                <a16:creationId xmlns:a16="http://schemas.microsoft.com/office/drawing/2014/main" id="{1475F946-6803-4F55-A700-120EE9794750}"/>
              </a:ext>
            </a:extLst>
          </p:cNvPr>
          <p:cNvSpPr/>
          <p:nvPr/>
        </p:nvSpPr>
        <p:spPr>
          <a:xfrm>
            <a:off x="304800" y="887104"/>
            <a:ext cx="3475348" cy="136688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latin typeface="Segoe UI" panose="020B0502040204020203" pitchFamily="34" charset="0"/>
                <a:cs typeface="Segoe UI" panose="020B0502040204020203" pitchFamily="34" charset="0"/>
              </a:rPr>
              <a:t>I would like to order some food </a:t>
            </a:r>
            <a:endParaRPr lang="en-IN" dirty="0">
              <a:latin typeface="Segoe UI" panose="020B0502040204020203" pitchFamily="34" charset="0"/>
              <a:cs typeface="Segoe UI" panose="020B0502040204020203" pitchFamily="34" charset="0"/>
            </a:endParaRPr>
          </a:p>
        </p:txBody>
      </p:sp>
      <p:sp>
        <p:nvSpPr>
          <p:cNvPr id="4" name="Flowchart: Card 3">
            <a:extLst>
              <a:ext uri="{FF2B5EF4-FFF2-40B4-BE49-F238E27FC236}">
                <a16:creationId xmlns:a16="http://schemas.microsoft.com/office/drawing/2014/main" id="{7D7A45C8-422A-4526-B3B4-7C9CC288D440}"/>
              </a:ext>
            </a:extLst>
          </p:cNvPr>
          <p:cNvSpPr/>
          <p:nvPr/>
        </p:nvSpPr>
        <p:spPr>
          <a:xfrm>
            <a:off x="8286161" y="165953"/>
            <a:ext cx="3601039" cy="246412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28 Years Old, Female</a:t>
            </a:r>
          </a:p>
          <a:p>
            <a:pPr algn="ctr"/>
            <a:r>
              <a:rPr lang="en-US" dirty="0"/>
              <a:t>Language – English</a:t>
            </a:r>
          </a:p>
          <a:p>
            <a:pPr algn="ctr"/>
            <a:r>
              <a:rPr lang="en-US" dirty="0"/>
              <a:t>Sentiment – Neutral</a:t>
            </a:r>
          </a:p>
          <a:p>
            <a:pPr algn="ctr"/>
            <a:r>
              <a:rPr lang="en-US" dirty="0"/>
              <a:t>Seen Before – Yes (Voice, Face)</a:t>
            </a:r>
          </a:p>
          <a:p>
            <a:pPr algn="ctr"/>
            <a:r>
              <a:rPr lang="en-US" dirty="0"/>
              <a:t>Context – Good Places to Eat</a:t>
            </a:r>
          </a:p>
          <a:p>
            <a:pPr algn="ctr"/>
            <a:endParaRPr lang="en-IN" dirty="0"/>
          </a:p>
        </p:txBody>
      </p:sp>
      <p:sp>
        <p:nvSpPr>
          <p:cNvPr id="5" name="Arrow: Pentagon 4">
            <a:extLst>
              <a:ext uri="{FF2B5EF4-FFF2-40B4-BE49-F238E27FC236}">
                <a16:creationId xmlns:a16="http://schemas.microsoft.com/office/drawing/2014/main" id="{0F697CA4-9D99-46B5-9AB9-765BA05538ED}"/>
              </a:ext>
            </a:extLst>
          </p:cNvPr>
          <p:cNvSpPr/>
          <p:nvPr/>
        </p:nvSpPr>
        <p:spPr>
          <a:xfrm>
            <a:off x="304800" y="2091370"/>
            <a:ext cx="3563332" cy="1960777"/>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Hey, Good to See you back…</a:t>
            </a:r>
          </a:p>
          <a:p>
            <a:pPr algn="ctr"/>
            <a:r>
              <a:rPr lang="en-US" dirty="0">
                <a:solidFill>
                  <a:schemeClr val="lt1"/>
                </a:solidFill>
                <a:latin typeface="Segoe UI" panose="020B0502040204020203" pitchFamily="34" charset="0"/>
                <a:cs typeface="Segoe UI" panose="020B0502040204020203" pitchFamily="34" charset="0"/>
              </a:rPr>
              <a:t>Would you like to checkout the new Italian Restaurant in the city and try out </a:t>
            </a:r>
            <a:r>
              <a:rPr lang="en-US" dirty="0">
                <a:latin typeface="Segoe UI" panose="020B0502040204020203" pitchFamily="34" charset="0"/>
                <a:cs typeface="Segoe UI" panose="020B0502040204020203" pitchFamily="34" charset="0"/>
              </a:rPr>
              <a:t>“Pepperoni </a:t>
            </a:r>
            <a:r>
              <a:rPr lang="en-US" dirty="0">
                <a:solidFill>
                  <a:schemeClr val="lt1"/>
                </a:solidFill>
                <a:latin typeface="Segoe UI" panose="020B0502040204020203" pitchFamily="34" charset="0"/>
                <a:cs typeface="Segoe UI" panose="020B0502040204020203" pitchFamily="34" charset="0"/>
              </a:rPr>
              <a:t>Pizza” there ?</a:t>
            </a:r>
            <a:endParaRPr lang="en-IN" dirty="0">
              <a:solidFill>
                <a:schemeClr val="lt1"/>
              </a:solidFill>
              <a:latin typeface="Segoe UI" panose="020B0502040204020203" pitchFamily="34" charset="0"/>
              <a:cs typeface="Segoe UI" panose="020B0502040204020203" pitchFamily="34" charset="0"/>
            </a:endParaRPr>
          </a:p>
        </p:txBody>
      </p:sp>
      <p:sp>
        <p:nvSpPr>
          <p:cNvPr id="24" name="Flowchart: Card 23">
            <a:extLst>
              <a:ext uri="{FF2B5EF4-FFF2-40B4-BE49-F238E27FC236}">
                <a16:creationId xmlns:a16="http://schemas.microsoft.com/office/drawing/2014/main" id="{8741490F-CF32-4B96-B1A2-17DD38D00020}"/>
              </a:ext>
            </a:extLst>
          </p:cNvPr>
          <p:cNvSpPr/>
          <p:nvPr/>
        </p:nvSpPr>
        <p:spPr>
          <a:xfrm>
            <a:off x="8177949" y="3894666"/>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Search</a:t>
            </a:r>
          </a:p>
          <a:p>
            <a:pPr algn="ctr"/>
            <a:r>
              <a:rPr lang="en-US" dirty="0"/>
              <a:t>Sentiment (face, text)</a:t>
            </a:r>
          </a:p>
          <a:p>
            <a:pPr algn="ctr"/>
            <a:r>
              <a:rPr lang="en-US" dirty="0"/>
              <a:t>recommendations</a:t>
            </a:r>
            <a:endParaRPr lang="en-IN" dirty="0"/>
          </a:p>
        </p:txBody>
      </p:sp>
      <p:sp>
        <p:nvSpPr>
          <p:cNvPr id="25" name="Arrow: Pentagon 24">
            <a:extLst>
              <a:ext uri="{FF2B5EF4-FFF2-40B4-BE49-F238E27FC236}">
                <a16:creationId xmlns:a16="http://schemas.microsoft.com/office/drawing/2014/main" id="{15957463-21CF-4273-985A-ADD3242358FF}"/>
              </a:ext>
            </a:extLst>
          </p:cNvPr>
          <p:cNvSpPr/>
          <p:nvPr/>
        </p:nvSpPr>
        <p:spPr>
          <a:xfrm>
            <a:off x="307943" y="416912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Search</a:t>
            </a:r>
            <a:endParaRPr lang="en-IN" dirty="0">
              <a:solidFill>
                <a:schemeClr val="lt1"/>
              </a:solidFill>
              <a:latin typeface="Segoe UI" panose="020B0502040204020203" pitchFamily="34" charset="0"/>
              <a:cs typeface="Segoe UI" panose="020B0502040204020203" pitchFamily="34" charset="0"/>
            </a:endParaRPr>
          </a:p>
        </p:txBody>
      </p:sp>
      <p:sp>
        <p:nvSpPr>
          <p:cNvPr id="26" name="Arrow: Pentagon 25">
            <a:extLst>
              <a:ext uri="{FF2B5EF4-FFF2-40B4-BE49-F238E27FC236}">
                <a16:creationId xmlns:a16="http://schemas.microsoft.com/office/drawing/2014/main" id="{C426D758-9980-4863-BD79-B18CB794E34E}"/>
              </a:ext>
            </a:extLst>
          </p:cNvPr>
          <p:cNvSpPr/>
          <p:nvPr/>
        </p:nvSpPr>
        <p:spPr>
          <a:xfrm>
            <a:off x="260808" y="5177846"/>
            <a:ext cx="3563332" cy="741764"/>
          </a:xfrm>
          <a:prstGeom prst="homePlate">
            <a:avLst/>
          </a:prstGeom>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latin typeface="Segoe UI" panose="020B0502040204020203" pitchFamily="34" charset="0"/>
                <a:cs typeface="Segoe UI" panose="020B0502040204020203" pitchFamily="34" charset="0"/>
              </a:rPr>
              <a:t>Sounds Good, Book It !</a:t>
            </a:r>
            <a:endParaRPr lang="en-IN" dirty="0">
              <a:solidFill>
                <a:schemeClr val="lt1"/>
              </a:solidFill>
              <a:latin typeface="Segoe UI" panose="020B0502040204020203" pitchFamily="34" charset="0"/>
              <a:cs typeface="Segoe UI" panose="020B0502040204020203" pitchFamily="34" charset="0"/>
            </a:endParaRPr>
          </a:p>
        </p:txBody>
      </p:sp>
      <p:sp>
        <p:nvSpPr>
          <p:cNvPr id="28" name="Flowchart: Card 27">
            <a:extLst>
              <a:ext uri="{FF2B5EF4-FFF2-40B4-BE49-F238E27FC236}">
                <a16:creationId xmlns:a16="http://schemas.microsoft.com/office/drawing/2014/main" id="{242E795E-FC73-49FB-AE98-233CC70D8A3B}"/>
              </a:ext>
            </a:extLst>
          </p:cNvPr>
          <p:cNvSpPr/>
          <p:nvPr/>
        </p:nvSpPr>
        <p:spPr>
          <a:xfrm>
            <a:off x="8177948" y="5310750"/>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Book</a:t>
            </a:r>
          </a:p>
          <a:p>
            <a:pPr algn="ctr"/>
            <a:r>
              <a:rPr lang="en-US" dirty="0"/>
              <a:t>Sentiment (face </a:t>
            </a:r>
            <a:r>
              <a:rPr lang="en-US" dirty="0">
                <a:sym typeface="Wingdings" panose="05000000000000000000" pitchFamily="2" charset="2"/>
              </a:rPr>
              <a:t> Happy)</a:t>
            </a:r>
            <a:endParaRPr lang="en-US" dirty="0"/>
          </a:p>
          <a:p>
            <a:pPr algn="ctr"/>
            <a:r>
              <a:rPr lang="en-US" dirty="0"/>
              <a:t>Context – Italian Restaurant Booking</a:t>
            </a:r>
            <a:endParaRPr lang="en-IN" dirty="0"/>
          </a:p>
        </p:txBody>
      </p:sp>
      <p:sp>
        <p:nvSpPr>
          <p:cNvPr id="29" name="Flowchart: Card 28">
            <a:extLst>
              <a:ext uri="{FF2B5EF4-FFF2-40B4-BE49-F238E27FC236}">
                <a16:creationId xmlns:a16="http://schemas.microsoft.com/office/drawing/2014/main" id="{635D2790-7286-4741-8C5A-5ABEF755E7AA}"/>
              </a:ext>
            </a:extLst>
          </p:cNvPr>
          <p:cNvSpPr/>
          <p:nvPr/>
        </p:nvSpPr>
        <p:spPr>
          <a:xfrm>
            <a:off x="4014053" y="5572502"/>
            <a:ext cx="3601039" cy="1062085"/>
          </a:xfrm>
          <a:prstGeom prst="flowChartPunchedCard">
            <a:avLst/>
          </a:prstGeom>
          <a:noFill/>
          <a:ln w="47625">
            <a:prstDash val="sysDash"/>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 am Glad that I am able to help you today. Have a good day !</a:t>
            </a:r>
            <a:endParaRPr lang="en-IN" dirty="0"/>
          </a:p>
        </p:txBody>
      </p:sp>
      <p:grpSp>
        <p:nvGrpSpPr>
          <p:cNvPr id="30" name="Group 29">
            <a:extLst>
              <a:ext uri="{FF2B5EF4-FFF2-40B4-BE49-F238E27FC236}">
                <a16:creationId xmlns:a16="http://schemas.microsoft.com/office/drawing/2014/main" id="{110BDC5C-997C-4311-8622-7E874A40FD28}"/>
              </a:ext>
            </a:extLst>
          </p:cNvPr>
          <p:cNvGrpSpPr/>
          <p:nvPr/>
        </p:nvGrpSpPr>
        <p:grpSpPr>
          <a:xfrm>
            <a:off x="4290693" y="422219"/>
            <a:ext cx="2735999" cy="4691943"/>
            <a:chOff x="152326" y="1529018"/>
            <a:chExt cx="2735999" cy="4691943"/>
          </a:xfrm>
        </p:grpSpPr>
        <p:sp>
          <p:nvSpPr>
            <p:cNvPr id="31" name="Rectangle 1091">
              <a:extLst>
                <a:ext uri="{FF2B5EF4-FFF2-40B4-BE49-F238E27FC236}">
                  <a16:creationId xmlns:a16="http://schemas.microsoft.com/office/drawing/2014/main" id="{02325FD1-51EF-4419-82BE-A4592E20EC9A}"/>
                </a:ext>
              </a:extLst>
            </p:cNvPr>
            <p:cNvSpPr>
              <a:spLocks noChangeArrowheads="1"/>
            </p:cNvSpPr>
            <p:nvPr/>
          </p:nvSpPr>
          <p:spPr bwMode="auto">
            <a:xfrm>
              <a:off x="1027938" y="3414839"/>
              <a:ext cx="286564" cy="2396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092">
              <a:extLst>
                <a:ext uri="{FF2B5EF4-FFF2-40B4-BE49-F238E27FC236}">
                  <a16:creationId xmlns:a16="http://schemas.microsoft.com/office/drawing/2014/main" id="{CD0CEFB5-033D-44D3-8028-9A1875071C63}"/>
                </a:ext>
              </a:extLst>
            </p:cNvPr>
            <p:cNvSpPr>
              <a:spLocks/>
            </p:cNvSpPr>
            <p:nvPr/>
          </p:nvSpPr>
          <p:spPr bwMode="auto">
            <a:xfrm>
              <a:off x="1027938" y="3489457"/>
              <a:ext cx="286564" cy="135670"/>
            </a:xfrm>
            <a:custGeom>
              <a:avLst/>
              <a:gdLst>
                <a:gd name="T0" fmla="*/ 126 w 126"/>
                <a:gd name="T1" fmla="*/ 22 h 60"/>
                <a:gd name="T2" fmla="*/ 0 w 126"/>
                <a:gd name="T3" fmla="*/ 0 h 60"/>
                <a:gd name="T4" fmla="*/ 126 w 126"/>
                <a:gd name="T5" fmla="*/ 60 h 60"/>
                <a:gd name="T6" fmla="*/ 126 w 126"/>
                <a:gd name="T7" fmla="*/ 22 h 60"/>
              </a:gdLst>
              <a:ahLst/>
              <a:cxnLst>
                <a:cxn ang="0">
                  <a:pos x="T0" y="T1"/>
                </a:cxn>
                <a:cxn ang="0">
                  <a:pos x="T2" y="T3"/>
                </a:cxn>
                <a:cxn ang="0">
                  <a:pos x="T4" y="T5"/>
                </a:cxn>
                <a:cxn ang="0">
                  <a:pos x="T6" y="T7"/>
                </a:cxn>
              </a:cxnLst>
              <a:rect l="0" t="0" r="r" b="b"/>
              <a:pathLst>
                <a:path w="126" h="60">
                  <a:moveTo>
                    <a:pt x="126" y="22"/>
                  </a:moveTo>
                  <a:lnTo>
                    <a:pt x="0" y="0"/>
                  </a:lnTo>
                  <a:lnTo>
                    <a:pt x="126" y="60"/>
                  </a:lnTo>
                  <a:lnTo>
                    <a:pt x="126" y="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093">
              <a:extLst>
                <a:ext uri="{FF2B5EF4-FFF2-40B4-BE49-F238E27FC236}">
                  <a16:creationId xmlns:a16="http://schemas.microsoft.com/office/drawing/2014/main" id="{7588FFDA-C798-4750-B61C-1F140404DA92}"/>
                </a:ext>
              </a:extLst>
            </p:cNvPr>
            <p:cNvSpPr>
              <a:spLocks/>
            </p:cNvSpPr>
            <p:nvPr/>
          </p:nvSpPr>
          <p:spPr bwMode="auto">
            <a:xfrm>
              <a:off x="891478" y="2761358"/>
              <a:ext cx="914274" cy="834374"/>
            </a:xfrm>
            <a:custGeom>
              <a:avLst/>
              <a:gdLst>
                <a:gd name="T0" fmla="*/ 7 w 186"/>
                <a:gd name="T1" fmla="*/ 69 h 171"/>
                <a:gd name="T2" fmla="*/ 94 w 186"/>
                <a:gd name="T3" fmla="*/ 8 h 171"/>
                <a:gd name="T4" fmla="*/ 163 w 186"/>
                <a:gd name="T5" fmla="*/ 19 h 171"/>
                <a:gd name="T6" fmla="*/ 172 w 186"/>
                <a:gd name="T7" fmla="*/ 86 h 171"/>
                <a:gd name="T8" fmla="*/ 186 w 186"/>
                <a:gd name="T9" fmla="*/ 105 h 171"/>
                <a:gd name="T10" fmla="*/ 182 w 186"/>
                <a:gd name="T11" fmla="*/ 121 h 171"/>
                <a:gd name="T12" fmla="*/ 165 w 186"/>
                <a:gd name="T13" fmla="*/ 117 h 171"/>
                <a:gd name="T14" fmla="*/ 155 w 186"/>
                <a:gd name="T15" fmla="*/ 171 h 171"/>
                <a:gd name="T16" fmla="*/ 68 w 186"/>
                <a:gd name="T17" fmla="*/ 156 h 171"/>
                <a:gd name="T18" fmla="*/ 67 w 186"/>
                <a:gd name="T19" fmla="*/ 156 h 171"/>
                <a:gd name="T20" fmla="*/ 7 w 186"/>
                <a:gd name="T21" fmla="*/ 6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71">
                  <a:moveTo>
                    <a:pt x="7" y="69"/>
                  </a:moveTo>
                  <a:cubicBezTo>
                    <a:pt x="14" y="28"/>
                    <a:pt x="53" y="0"/>
                    <a:pt x="94" y="8"/>
                  </a:cubicBezTo>
                  <a:cubicBezTo>
                    <a:pt x="163" y="19"/>
                    <a:pt x="163" y="19"/>
                    <a:pt x="163" y="19"/>
                  </a:cubicBezTo>
                  <a:cubicBezTo>
                    <a:pt x="163" y="19"/>
                    <a:pt x="171" y="83"/>
                    <a:pt x="172" y="86"/>
                  </a:cubicBezTo>
                  <a:cubicBezTo>
                    <a:pt x="173" y="95"/>
                    <a:pt x="178" y="101"/>
                    <a:pt x="186" y="105"/>
                  </a:cubicBezTo>
                  <a:cubicBezTo>
                    <a:pt x="182" y="121"/>
                    <a:pt x="182" y="121"/>
                    <a:pt x="182" y="121"/>
                  </a:cubicBezTo>
                  <a:cubicBezTo>
                    <a:pt x="165" y="117"/>
                    <a:pt x="165" y="117"/>
                    <a:pt x="165" y="117"/>
                  </a:cubicBezTo>
                  <a:cubicBezTo>
                    <a:pt x="155" y="171"/>
                    <a:pt x="155" y="171"/>
                    <a:pt x="155" y="171"/>
                  </a:cubicBezTo>
                  <a:cubicBezTo>
                    <a:pt x="68" y="156"/>
                    <a:pt x="68" y="156"/>
                    <a:pt x="68" y="156"/>
                  </a:cubicBezTo>
                  <a:cubicBezTo>
                    <a:pt x="67" y="156"/>
                    <a:pt x="67" y="156"/>
                    <a:pt x="67" y="156"/>
                  </a:cubicBezTo>
                  <a:cubicBezTo>
                    <a:pt x="27" y="148"/>
                    <a:pt x="0" y="109"/>
                    <a:pt x="7" y="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094">
              <a:extLst>
                <a:ext uri="{FF2B5EF4-FFF2-40B4-BE49-F238E27FC236}">
                  <a16:creationId xmlns:a16="http://schemas.microsoft.com/office/drawing/2014/main" id="{7A0CA858-A733-4E01-A2C0-30E70F3C425E}"/>
                </a:ext>
              </a:extLst>
            </p:cNvPr>
            <p:cNvSpPr>
              <a:spLocks/>
            </p:cNvSpPr>
            <p:nvPr/>
          </p:nvSpPr>
          <p:spPr bwMode="auto">
            <a:xfrm>
              <a:off x="832345" y="2664127"/>
              <a:ext cx="914274" cy="893165"/>
            </a:xfrm>
            <a:custGeom>
              <a:avLst/>
              <a:gdLst>
                <a:gd name="T0" fmla="*/ 76 w 186"/>
                <a:gd name="T1" fmla="*/ 6 h 183"/>
                <a:gd name="T2" fmla="*/ 139 w 186"/>
                <a:gd name="T3" fmla="*/ 17 h 183"/>
                <a:gd name="T4" fmla="*/ 162 w 186"/>
                <a:gd name="T5" fmla="*/ 0 h 183"/>
                <a:gd name="T6" fmla="*/ 159 w 186"/>
                <a:gd name="T7" fmla="*/ 20 h 183"/>
                <a:gd name="T8" fmla="*/ 186 w 186"/>
                <a:gd name="T9" fmla="*/ 0 h 183"/>
                <a:gd name="T10" fmla="*/ 179 w 186"/>
                <a:gd name="T11" fmla="*/ 42 h 183"/>
                <a:gd name="T12" fmla="*/ 135 w 186"/>
                <a:gd name="T13" fmla="*/ 76 h 183"/>
                <a:gd name="T14" fmla="*/ 124 w 186"/>
                <a:gd name="T15" fmla="*/ 137 h 183"/>
                <a:gd name="T16" fmla="*/ 103 w 186"/>
                <a:gd name="T17" fmla="*/ 134 h 183"/>
                <a:gd name="T18" fmla="*/ 108 w 186"/>
                <a:gd name="T19" fmla="*/ 110 h 183"/>
                <a:gd name="T20" fmla="*/ 48 w 186"/>
                <a:gd name="T21" fmla="*/ 170 h 183"/>
                <a:gd name="T22" fmla="*/ 0 w 186"/>
                <a:gd name="T23" fmla="*/ 183 h 183"/>
                <a:gd name="T24" fmla="*/ 28 w 186"/>
                <a:gd name="T25" fmla="*/ 40 h 183"/>
                <a:gd name="T26" fmla="*/ 76 w 186"/>
                <a:gd name="T27" fmla="*/ 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183">
                  <a:moveTo>
                    <a:pt x="76" y="6"/>
                  </a:moveTo>
                  <a:cubicBezTo>
                    <a:pt x="139" y="17"/>
                    <a:pt x="139" y="17"/>
                    <a:pt x="139" y="17"/>
                  </a:cubicBezTo>
                  <a:cubicBezTo>
                    <a:pt x="162" y="0"/>
                    <a:pt x="162" y="0"/>
                    <a:pt x="162" y="0"/>
                  </a:cubicBezTo>
                  <a:cubicBezTo>
                    <a:pt x="159" y="20"/>
                    <a:pt x="159" y="20"/>
                    <a:pt x="159" y="20"/>
                  </a:cubicBezTo>
                  <a:cubicBezTo>
                    <a:pt x="186" y="0"/>
                    <a:pt x="186" y="0"/>
                    <a:pt x="186" y="0"/>
                  </a:cubicBezTo>
                  <a:cubicBezTo>
                    <a:pt x="179" y="42"/>
                    <a:pt x="179" y="42"/>
                    <a:pt x="179" y="42"/>
                  </a:cubicBezTo>
                  <a:cubicBezTo>
                    <a:pt x="176" y="63"/>
                    <a:pt x="156" y="77"/>
                    <a:pt x="135" y="76"/>
                  </a:cubicBezTo>
                  <a:cubicBezTo>
                    <a:pt x="124" y="137"/>
                    <a:pt x="124" y="137"/>
                    <a:pt x="124" y="137"/>
                  </a:cubicBezTo>
                  <a:cubicBezTo>
                    <a:pt x="103" y="134"/>
                    <a:pt x="103" y="134"/>
                    <a:pt x="103" y="134"/>
                  </a:cubicBezTo>
                  <a:cubicBezTo>
                    <a:pt x="108" y="110"/>
                    <a:pt x="108" y="110"/>
                    <a:pt x="108" y="110"/>
                  </a:cubicBezTo>
                  <a:cubicBezTo>
                    <a:pt x="48" y="170"/>
                    <a:pt x="48" y="170"/>
                    <a:pt x="48" y="170"/>
                  </a:cubicBezTo>
                  <a:cubicBezTo>
                    <a:pt x="0" y="183"/>
                    <a:pt x="0" y="183"/>
                    <a:pt x="0" y="183"/>
                  </a:cubicBezTo>
                  <a:cubicBezTo>
                    <a:pt x="28" y="40"/>
                    <a:pt x="28" y="40"/>
                    <a:pt x="28" y="40"/>
                  </a:cubicBezTo>
                  <a:cubicBezTo>
                    <a:pt x="31" y="17"/>
                    <a:pt x="52" y="1"/>
                    <a:pt x="76" y="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95">
              <a:extLst>
                <a:ext uri="{FF2B5EF4-FFF2-40B4-BE49-F238E27FC236}">
                  <a16:creationId xmlns:a16="http://schemas.microsoft.com/office/drawing/2014/main" id="{659C11B0-1C04-4E83-BFF8-71B2656ABF4E}"/>
                </a:ext>
              </a:extLst>
            </p:cNvPr>
            <p:cNvSpPr>
              <a:spLocks/>
            </p:cNvSpPr>
            <p:nvPr/>
          </p:nvSpPr>
          <p:spPr bwMode="auto">
            <a:xfrm>
              <a:off x="1255368" y="3055311"/>
              <a:ext cx="127360" cy="223858"/>
            </a:xfrm>
            <a:custGeom>
              <a:avLst/>
              <a:gdLst>
                <a:gd name="T0" fmla="*/ 26 w 26"/>
                <a:gd name="T1" fmla="*/ 2 h 46"/>
                <a:gd name="T2" fmla="*/ 18 w 26"/>
                <a:gd name="T3" fmla="*/ 46 h 46"/>
                <a:gd name="T4" fmla="*/ 2 w 26"/>
                <a:gd name="T5" fmla="*/ 20 h 46"/>
                <a:gd name="T6" fmla="*/ 26 w 26"/>
                <a:gd name="T7" fmla="*/ 2 h 46"/>
              </a:gdLst>
              <a:ahLst/>
              <a:cxnLst>
                <a:cxn ang="0">
                  <a:pos x="T0" y="T1"/>
                </a:cxn>
                <a:cxn ang="0">
                  <a:pos x="T2" y="T3"/>
                </a:cxn>
                <a:cxn ang="0">
                  <a:pos x="T4" y="T5"/>
                </a:cxn>
                <a:cxn ang="0">
                  <a:pos x="T6" y="T7"/>
                </a:cxn>
              </a:cxnLst>
              <a:rect l="0" t="0" r="r" b="b"/>
              <a:pathLst>
                <a:path w="26" h="46">
                  <a:moveTo>
                    <a:pt x="26" y="2"/>
                  </a:moveTo>
                  <a:cubicBezTo>
                    <a:pt x="18" y="46"/>
                    <a:pt x="18" y="46"/>
                    <a:pt x="18" y="46"/>
                  </a:cubicBezTo>
                  <a:cubicBezTo>
                    <a:pt x="8" y="43"/>
                    <a:pt x="0" y="32"/>
                    <a:pt x="2" y="20"/>
                  </a:cubicBezTo>
                  <a:cubicBezTo>
                    <a:pt x="3" y="8"/>
                    <a:pt x="15" y="0"/>
                    <a:pt x="2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96">
              <a:extLst>
                <a:ext uri="{FF2B5EF4-FFF2-40B4-BE49-F238E27FC236}">
                  <a16:creationId xmlns:a16="http://schemas.microsoft.com/office/drawing/2014/main" id="{5FC4D4EC-0F51-4549-A3FA-FCD795FD7A0C}"/>
                </a:ext>
              </a:extLst>
            </p:cNvPr>
            <p:cNvSpPr>
              <a:spLocks/>
            </p:cNvSpPr>
            <p:nvPr/>
          </p:nvSpPr>
          <p:spPr bwMode="auto">
            <a:xfrm>
              <a:off x="1027938" y="4730845"/>
              <a:ext cx="1603391" cy="375355"/>
            </a:xfrm>
            <a:custGeom>
              <a:avLst/>
              <a:gdLst>
                <a:gd name="T0" fmla="*/ 288 w 326"/>
                <a:gd name="T1" fmla="*/ 0 h 77"/>
                <a:gd name="T2" fmla="*/ 326 w 326"/>
                <a:gd name="T3" fmla="*/ 39 h 77"/>
                <a:gd name="T4" fmla="*/ 288 w 326"/>
                <a:gd name="T5" fmla="*/ 77 h 77"/>
                <a:gd name="T6" fmla="*/ 39 w 326"/>
                <a:gd name="T7" fmla="*/ 77 h 77"/>
                <a:gd name="T8" fmla="*/ 0 w 326"/>
                <a:gd name="T9" fmla="*/ 39 h 77"/>
                <a:gd name="T10" fmla="*/ 0 w 326"/>
                <a:gd name="T11" fmla="*/ 0 h 77"/>
                <a:gd name="T12" fmla="*/ 288 w 326"/>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326" h="77">
                  <a:moveTo>
                    <a:pt x="288" y="0"/>
                  </a:moveTo>
                  <a:cubicBezTo>
                    <a:pt x="309" y="0"/>
                    <a:pt x="326" y="17"/>
                    <a:pt x="326" y="39"/>
                  </a:cubicBezTo>
                  <a:cubicBezTo>
                    <a:pt x="326" y="60"/>
                    <a:pt x="309" y="77"/>
                    <a:pt x="288" y="77"/>
                  </a:cubicBezTo>
                  <a:cubicBezTo>
                    <a:pt x="39" y="77"/>
                    <a:pt x="39" y="77"/>
                    <a:pt x="39" y="77"/>
                  </a:cubicBezTo>
                  <a:cubicBezTo>
                    <a:pt x="17" y="77"/>
                    <a:pt x="0" y="60"/>
                    <a:pt x="0" y="39"/>
                  </a:cubicBezTo>
                  <a:cubicBezTo>
                    <a:pt x="0" y="0"/>
                    <a:pt x="0" y="0"/>
                    <a:pt x="0" y="0"/>
                  </a:cubicBezTo>
                  <a:lnTo>
                    <a:pt x="288" y="0"/>
                  </a:lnTo>
                  <a:close/>
                </a:path>
              </a:pathLst>
            </a:custGeom>
            <a:solidFill>
              <a:srgbClr val="028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97">
              <a:extLst>
                <a:ext uri="{FF2B5EF4-FFF2-40B4-BE49-F238E27FC236}">
                  <a16:creationId xmlns:a16="http://schemas.microsoft.com/office/drawing/2014/main" id="{0F4F0857-F498-4958-9518-4B5BA308EF96}"/>
                </a:ext>
              </a:extLst>
            </p:cNvPr>
            <p:cNvSpPr>
              <a:spLocks/>
            </p:cNvSpPr>
            <p:nvPr/>
          </p:nvSpPr>
          <p:spPr bwMode="auto">
            <a:xfrm>
              <a:off x="1027938" y="3625129"/>
              <a:ext cx="482156" cy="1105716"/>
            </a:xfrm>
            <a:custGeom>
              <a:avLst/>
              <a:gdLst>
                <a:gd name="T0" fmla="*/ 29 w 98"/>
                <a:gd name="T1" fmla="*/ 0 h 226"/>
                <a:gd name="T2" fmla="*/ 98 w 98"/>
                <a:gd name="T3" fmla="*/ 113 h 226"/>
                <a:gd name="T4" fmla="*/ 98 w 98"/>
                <a:gd name="T5" fmla="*/ 226 h 226"/>
                <a:gd name="T6" fmla="*/ 0 w 98"/>
                <a:gd name="T7" fmla="*/ 226 h 226"/>
                <a:gd name="T8" fmla="*/ 0 w 98"/>
                <a:gd name="T9" fmla="*/ 0 h 226"/>
                <a:gd name="T10" fmla="*/ 29 w 98"/>
                <a:gd name="T11" fmla="*/ 0 h 226"/>
              </a:gdLst>
              <a:ahLst/>
              <a:cxnLst>
                <a:cxn ang="0">
                  <a:pos x="T0" y="T1"/>
                </a:cxn>
                <a:cxn ang="0">
                  <a:pos x="T2" y="T3"/>
                </a:cxn>
                <a:cxn ang="0">
                  <a:pos x="T4" y="T5"/>
                </a:cxn>
                <a:cxn ang="0">
                  <a:pos x="T6" y="T7"/>
                </a:cxn>
                <a:cxn ang="0">
                  <a:pos x="T8" y="T9"/>
                </a:cxn>
                <a:cxn ang="0">
                  <a:pos x="T10" y="T11"/>
                </a:cxn>
              </a:cxnLst>
              <a:rect l="0" t="0" r="r" b="b"/>
              <a:pathLst>
                <a:path w="98" h="226">
                  <a:moveTo>
                    <a:pt x="29" y="0"/>
                  </a:moveTo>
                  <a:cubicBezTo>
                    <a:pt x="89" y="0"/>
                    <a:pt x="98" y="69"/>
                    <a:pt x="98" y="113"/>
                  </a:cubicBezTo>
                  <a:cubicBezTo>
                    <a:pt x="98" y="226"/>
                    <a:pt x="98" y="226"/>
                    <a:pt x="98" y="226"/>
                  </a:cubicBezTo>
                  <a:cubicBezTo>
                    <a:pt x="0" y="226"/>
                    <a:pt x="0" y="226"/>
                    <a:pt x="0" y="226"/>
                  </a:cubicBezTo>
                  <a:cubicBezTo>
                    <a:pt x="0" y="0"/>
                    <a:pt x="0" y="0"/>
                    <a:pt x="0" y="0"/>
                  </a:cubicBezTo>
                  <a:cubicBezTo>
                    <a:pt x="0" y="0"/>
                    <a:pt x="26" y="0"/>
                    <a:pt x="29" y="0"/>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098">
              <a:extLst>
                <a:ext uri="{FF2B5EF4-FFF2-40B4-BE49-F238E27FC236}">
                  <a16:creationId xmlns:a16="http://schemas.microsoft.com/office/drawing/2014/main" id="{646AABC6-22AA-4E69-BB7B-B09EF63DD759}"/>
                </a:ext>
              </a:extLst>
            </p:cNvPr>
            <p:cNvSpPr>
              <a:spLocks/>
            </p:cNvSpPr>
            <p:nvPr/>
          </p:nvSpPr>
          <p:spPr bwMode="auto">
            <a:xfrm>
              <a:off x="2292456" y="5942837"/>
              <a:ext cx="591321" cy="269080"/>
            </a:xfrm>
            <a:custGeom>
              <a:avLst/>
              <a:gdLst>
                <a:gd name="T0" fmla="*/ 61 w 120"/>
                <a:gd name="T1" fmla="*/ 0 h 55"/>
                <a:gd name="T2" fmla="*/ 120 w 120"/>
                <a:gd name="T3" fmla="*/ 55 h 55"/>
                <a:gd name="T4" fmla="*/ 61 w 120"/>
                <a:gd name="T5" fmla="*/ 55 h 55"/>
                <a:gd name="T6" fmla="*/ 0 w 120"/>
                <a:gd name="T7" fmla="*/ 55 h 55"/>
                <a:gd name="T8" fmla="*/ 0 w 120"/>
                <a:gd name="T9" fmla="*/ 0 h 55"/>
                <a:gd name="T10" fmla="*/ 61 w 120"/>
                <a:gd name="T11" fmla="*/ 0 h 55"/>
              </a:gdLst>
              <a:ahLst/>
              <a:cxnLst>
                <a:cxn ang="0">
                  <a:pos x="T0" y="T1"/>
                </a:cxn>
                <a:cxn ang="0">
                  <a:pos x="T2" y="T3"/>
                </a:cxn>
                <a:cxn ang="0">
                  <a:pos x="T4" y="T5"/>
                </a:cxn>
                <a:cxn ang="0">
                  <a:pos x="T6" y="T7"/>
                </a:cxn>
                <a:cxn ang="0">
                  <a:pos x="T8" y="T9"/>
                </a:cxn>
                <a:cxn ang="0">
                  <a:pos x="T10" y="T11"/>
                </a:cxn>
              </a:cxnLst>
              <a:rect l="0" t="0" r="r" b="b"/>
              <a:pathLst>
                <a:path w="120" h="55">
                  <a:moveTo>
                    <a:pt x="61" y="0"/>
                  </a:moveTo>
                  <a:cubicBezTo>
                    <a:pt x="92" y="0"/>
                    <a:pt x="117" y="23"/>
                    <a:pt x="120" y="55"/>
                  </a:cubicBezTo>
                  <a:cubicBezTo>
                    <a:pt x="61" y="55"/>
                    <a:pt x="61" y="55"/>
                    <a:pt x="61" y="55"/>
                  </a:cubicBezTo>
                  <a:cubicBezTo>
                    <a:pt x="0" y="55"/>
                    <a:pt x="0" y="55"/>
                    <a:pt x="0" y="55"/>
                  </a:cubicBezTo>
                  <a:cubicBezTo>
                    <a:pt x="0" y="0"/>
                    <a:pt x="0" y="0"/>
                    <a:pt x="0" y="0"/>
                  </a:cubicBezTo>
                  <a:lnTo>
                    <a:pt x="61" y="0"/>
                  </a:lnTo>
                  <a:close/>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099">
              <a:extLst>
                <a:ext uri="{FF2B5EF4-FFF2-40B4-BE49-F238E27FC236}">
                  <a16:creationId xmlns:a16="http://schemas.microsoft.com/office/drawing/2014/main" id="{F34D8A6E-D9D3-4FE5-B425-D019FF0770C6}"/>
                </a:ext>
              </a:extLst>
            </p:cNvPr>
            <p:cNvSpPr>
              <a:spLocks noChangeArrowheads="1"/>
            </p:cNvSpPr>
            <p:nvPr/>
          </p:nvSpPr>
          <p:spPr bwMode="auto">
            <a:xfrm>
              <a:off x="2224226" y="4911738"/>
              <a:ext cx="407102" cy="1089888"/>
            </a:xfrm>
            <a:prstGeom prst="rect">
              <a:avLst/>
            </a:prstGeom>
            <a:solidFill>
              <a:srgbClr val="028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100">
              <a:extLst>
                <a:ext uri="{FF2B5EF4-FFF2-40B4-BE49-F238E27FC236}">
                  <a16:creationId xmlns:a16="http://schemas.microsoft.com/office/drawing/2014/main" id="{A7AA8581-74A5-4ECC-987E-7C12D6019A67}"/>
                </a:ext>
              </a:extLst>
            </p:cNvPr>
            <p:cNvSpPr>
              <a:spLocks/>
            </p:cNvSpPr>
            <p:nvPr/>
          </p:nvSpPr>
          <p:spPr bwMode="auto">
            <a:xfrm>
              <a:off x="1510092" y="5567480"/>
              <a:ext cx="220608" cy="395706"/>
            </a:xfrm>
            <a:custGeom>
              <a:avLst/>
              <a:gdLst>
                <a:gd name="T0" fmla="*/ 97 w 97"/>
                <a:gd name="T1" fmla="*/ 175 h 175"/>
                <a:gd name="T2" fmla="*/ 0 w 97"/>
                <a:gd name="T3" fmla="*/ 175 h 175"/>
                <a:gd name="T4" fmla="*/ 11 w 97"/>
                <a:gd name="T5" fmla="*/ 0 h 175"/>
                <a:gd name="T6" fmla="*/ 89 w 97"/>
                <a:gd name="T7" fmla="*/ 0 h 175"/>
                <a:gd name="T8" fmla="*/ 97 w 97"/>
                <a:gd name="T9" fmla="*/ 175 h 175"/>
              </a:gdLst>
              <a:ahLst/>
              <a:cxnLst>
                <a:cxn ang="0">
                  <a:pos x="T0" y="T1"/>
                </a:cxn>
                <a:cxn ang="0">
                  <a:pos x="T2" y="T3"/>
                </a:cxn>
                <a:cxn ang="0">
                  <a:pos x="T4" y="T5"/>
                </a:cxn>
                <a:cxn ang="0">
                  <a:pos x="T6" y="T7"/>
                </a:cxn>
                <a:cxn ang="0">
                  <a:pos x="T8" y="T9"/>
                </a:cxn>
              </a:cxnLst>
              <a:rect l="0" t="0" r="r" b="b"/>
              <a:pathLst>
                <a:path w="97" h="175">
                  <a:moveTo>
                    <a:pt x="97" y="175"/>
                  </a:moveTo>
                  <a:lnTo>
                    <a:pt x="0" y="175"/>
                  </a:lnTo>
                  <a:lnTo>
                    <a:pt x="11" y="0"/>
                  </a:lnTo>
                  <a:lnTo>
                    <a:pt x="89" y="0"/>
                  </a:lnTo>
                  <a:lnTo>
                    <a:pt x="97" y="175"/>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101">
              <a:extLst>
                <a:ext uri="{FF2B5EF4-FFF2-40B4-BE49-F238E27FC236}">
                  <a16:creationId xmlns:a16="http://schemas.microsoft.com/office/drawing/2014/main" id="{F4437222-4761-49A1-8527-A357127CC5E5}"/>
                </a:ext>
              </a:extLst>
            </p:cNvPr>
            <p:cNvSpPr>
              <a:spLocks/>
            </p:cNvSpPr>
            <p:nvPr/>
          </p:nvSpPr>
          <p:spPr bwMode="auto">
            <a:xfrm>
              <a:off x="1564673" y="5219259"/>
              <a:ext cx="113716" cy="420579"/>
            </a:xfrm>
            <a:custGeom>
              <a:avLst/>
              <a:gdLst>
                <a:gd name="T0" fmla="*/ 50 w 50"/>
                <a:gd name="T1" fmla="*/ 186 h 186"/>
                <a:gd name="T2" fmla="*/ 0 w 50"/>
                <a:gd name="T3" fmla="*/ 186 h 186"/>
                <a:gd name="T4" fmla="*/ 2 w 50"/>
                <a:gd name="T5" fmla="*/ 0 h 186"/>
                <a:gd name="T6" fmla="*/ 43 w 50"/>
                <a:gd name="T7" fmla="*/ 0 h 186"/>
                <a:gd name="T8" fmla="*/ 50 w 50"/>
                <a:gd name="T9" fmla="*/ 186 h 186"/>
              </a:gdLst>
              <a:ahLst/>
              <a:cxnLst>
                <a:cxn ang="0">
                  <a:pos x="T0" y="T1"/>
                </a:cxn>
                <a:cxn ang="0">
                  <a:pos x="T2" y="T3"/>
                </a:cxn>
                <a:cxn ang="0">
                  <a:pos x="T4" y="T5"/>
                </a:cxn>
                <a:cxn ang="0">
                  <a:pos x="T6" y="T7"/>
                </a:cxn>
                <a:cxn ang="0">
                  <a:pos x="T8" y="T9"/>
                </a:cxn>
              </a:cxnLst>
              <a:rect l="0" t="0" r="r" b="b"/>
              <a:pathLst>
                <a:path w="50" h="186">
                  <a:moveTo>
                    <a:pt x="50" y="186"/>
                  </a:moveTo>
                  <a:lnTo>
                    <a:pt x="0" y="186"/>
                  </a:lnTo>
                  <a:lnTo>
                    <a:pt x="2" y="0"/>
                  </a:lnTo>
                  <a:lnTo>
                    <a:pt x="43" y="0"/>
                  </a:lnTo>
                  <a:lnTo>
                    <a:pt x="50" y="186"/>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1102">
              <a:extLst>
                <a:ext uri="{FF2B5EF4-FFF2-40B4-BE49-F238E27FC236}">
                  <a16:creationId xmlns:a16="http://schemas.microsoft.com/office/drawing/2014/main" id="{3428A9E0-6DD7-468A-92CE-258D7C0C05EC}"/>
                </a:ext>
              </a:extLst>
            </p:cNvPr>
            <p:cNvSpPr>
              <a:spLocks noChangeArrowheads="1"/>
            </p:cNvSpPr>
            <p:nvPr/>
          </p:nvSpPr>
          <p:spPr bwMode="auto">
            <a:xfrm>
              <a:off x="875557" y="5972231"/>
              <a:ext cx="236529" cy="248730"/>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1103">
              <a:extLst>
                <a:ext uri="{FF2B5EF4-FFF2-40B4-BE49-F238E27FC236}">
                  <a16:creationId xmlns:a16="http://schemas.microsoft.com/office/drawing/2014/main" id="{7A530B4E-F7B3-4FE8-A3FA-D5ECED7A4FC4}"/>
                </a:ext>
              </a:extLst>
            </p:cNvPr>
            <p:cNvSpPr>
              <a:spLocks noChangeArrowheads="1"/>
            </p:cNvSpPr>
            <p:nvPr/>
          </p:nvSpPr>
          <p:spPr bwMode="auto">
            <a:xfrm>
              <a:off x="1996795" y="5972231"/>
              <a:ext cx="241078" cy="239685"/>
            </a:xfrm>
            <a:prstGeom prst="ellipse">
              <a:avLst/>
            </a:pr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1104">
              <a:extLst>
                <a:ext uri="{FF2B5EF4-FFF2-40B4-BE49-F238E27FC236}">
                  <a16:creationId xmlns:a16="http://schemas.microsoft.com/office/drawing/2014/main" id="{B8150A71-F636-43C5-81C5-A95A538B2046}"/>
                </a:ext>
              </a:extLst>
            </p:cNvPr>
            <p:cNvSpPr>
              <a:spLocks/>
            </p:cNvSpPr>
            <p:nvPr/>
          </p:nvSpPr>
          <p:spPr bwMode="auto">
            <a:xfrm>
              <a:off x="998371" y="5777769"/>
              <a:ext cx="1112140" cy="178633"/>
            </a:xfrm>
            <a:custGeom>
              <a:avLst/>
              <a:gdLst>
                <a:gd name="T0" fmla="*/ 226 w 226"/>
                <a:gd name="T1" fmla="*/ 37 h 37"/>
                <a:gd name="T2" fmla="*/ 197 w 226"/>
                <a:gd name="T3" fmla="*/ 17 h 37"/>
                <a:gd name="T4" fmla="*/ 113 w 226"/>
                <a:gd name="T5" fmla="*/ 0 h 37"/>
                <a:gd name="T6" fmla="*/ 29 w 226"/>
                <a:gd name="T7" fmla="*/ 17 h 37"/>
                <a:gd name="T8" fmla="*/ 0 w 226"/>
                <a:gd name="T9" fmla="*/ 37 h 37"/>
                <a:gd name="T10" fmla="*/ 226 w 226"/>
                <a:gd name="T11" fmla="*/ 37 h 37"/>
              </a:gdLst>
              <a:ahLst/>
              <a:cxnLst>
                <a:cxn ang="0">
                  <a:pos x="T0" y="T1"/>
                </a:cxn>
                <a:cxn ang="0">
                  <a:pos x="T2" y="T3"/>
                </a:cxn>
                <a:cxn ang="0">
                  <a:pos x="T4" y="T5"/>
                </a:cxn>
                <a:cxn ang="0">
                  <a:pos x="T6" y="T7"/>
                </a:cxn>
                <a:cxn ang="0">
                  <a:pos x="T8" y="T9"/>
                </a:cxn>
                <a:cxn ang="0">
                  <a:pos x="T10" y="T11"/>
                </a:cxn>
              </a:cxnLst>
              <a:rect l="0" t="0" r="r" b="b"/>
              <a:pathLst>
                <a:path w="226" h="37">
                  <a:moveTo>
                    <a:pt x="226" y="37"/>
                  </a:moveTo>
                  <a:cubicBezTo>
                    <a:pt x="220" y="25"/>
                    <a:pt x="210" y="20"/>
                    <a:pt x="197" y="17"/>
                  </a:cubicBezTo>
                  <a:cubicBezTo>
                    <a:pt x="113" y="0"/>
                    <a:pt x="113" y="0"/>
                    <a:pt x="113" y="0"/>
                  </a:cubicBezTo>
                  <a:cubicBezTo>
                    <a:pt x="29" y="17"/>
                    <a:pt x="29" y="17"/>
                    <a:pt x="29" y="17"/>
                  </a:cubicBezTo>
                  <a:cubicBezTo>
                    <a:pt x="16" y="20"/>
                    <a:pt x="5" y="25"/>
                    <a:pt x="0" y="37"/>
                  </a:cubicBezTo>
                  <a:lnTo>
                    <a:pt x="226" y="37"/>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105">
              <a:extLst>
                <a:ext uri="{FF2B5EF4-FFF2-40B4-BE49-F238E27FC236}">
                  <a16:creationId xmlns:a16="http://schemas.microsoft.com/office/drawing/2014/main" id="{D1E5813C-35CE-4A8E-AFAD-AD01EAABBA8B}"/>
                </a:ext>
              </a:extLst>
            </p:cNvPr>
            <p:cNvSpPr>
              <a:spLocks noChangeArrowheads="1"/>
            </p:cNvSpPr>
            <p:nvPr/>
          </p:nvSpPr>
          <p:spPr bwMode="auto">
            <a:xfrm>
              <a:off x="998371" y="5956403"/>
              <a:ext cx="113716" cy="142454"/>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106">
              <a:extLst>
                <a:ext uri="{FF2B5EF4-FFF2-40B4-BE49-F238E27FC236}">
                  <a16:creationId xmlns:a16="http://schemas.microsoft.com/office/drawing/2014/main" id="{F75F29AA-2466-4A06-AC89-4F2CDD61223C}"/>
                </a:ext>
              </a:extLst>
            </p:cNvPr>
            <p:cNvSpPr>
              <a:spLocks noChangeArrowheads="1"/>
            </p:cNvSpPr>
            <p:nvPr/>
          </p:nvSpPr>
          <p:spPr bwMode="auto">
            <a:xfrm>
              <a:off x="1996795" y="5956403"/>
              <a:ext cx="113716" cy="128887"/>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1107">
              <a:extLst>
                <a:ext uri="{FF2B5EF4-FFF2-40B4-BE49-F238E27FC236}">
                  <a16:creationId xmlns:a16="http://schemas.microsoft.com/office/drawing/2014/main" id="{3498AAE9-FE23-430B-8C04-D1A7FE4C8EE0}"/>
                </a:ext>
              </a:extLst>
            </p:cNvPr>
            <p:cNvSpPr>
              <a:spLocks/>
            </p:cNvSpPr>
            <p:nvPr/>
          </p:nvSpPr>
          <p:spPr bwMode="auto">
            <a:xfrm>
              <a:off x="1466880" y="5972231"/>
              <a:ext cx="68230" cy="248730"/>
            </a:xfrm>
            <a:custGeom>
              <a:avLst/>
              <a:gdLst>
                <a:gd name="T0" fmla="*/ 14 w 14"/>
                <a:gd name="T1" fmla="*/ 48 h 51"/>
                <a:gd name="T2" fmla="*/ 11 w 14"/>
                <a:gd name="T3" fmla="*/ 51 h 51"/>
                <a:gd name="T4" fmla="*/ 3 w 14"/>
                <a:gd name="T5" fmla="*/ 51 h 51"/>
                <a:gd name="T6" fmla="*/ 0 w 14"/>
                <a:gd name="T7" fmla="*/ 48 h 51"/>
                <a:gd name="T8" fmla="*/ 0 w 14"/>
                <a:gd name="T9" fmla="*/ 2 h 51"/>
                <a:gd name="T10" fmla="*/ 3 w 14"/>
                <a:gd name="T11" fmla="*/ 0 h 51"/>
                <a:gd name="T12" fmla="*/ 11 w 14"/>
                <a:gd name="T13" fmla="*/ 0 h 51"/>
                <a:gd name="T14" fmla="*/ 14 w 14"/>
                <a:gd name="T15" fmla="*/ 2 h 51"/>
                <a:gd name="T16" fmla="*/ 14 w 14"/>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51">
                  <a:moveTo>
                    <a:pt x="14" y="48"/>
                  </a:moveTo>
                  <a:cubicBezTo>
                    <a:pt x="14" y="50"/>
                    <a:pt x="13" y="51"/>
                    <a:pt x="11" y="51"/>
                  </a:cubicBezTo>
                  <a:cubicBezTo>
                    <a:pt x="3" y="51"/>
                    <a:pt x="3" y="51"/>
                    <a:pt x="3" y="51"/>
                  </a:cubicBezTo>
                  <a:cubicBezTo>
                    <a:pt x="2" y="51"/>
                    <a:pt x="0" y="50"/>
                    <a:pt x="0" y="48"/>
                  </a:cubicBezTo>
                  <a:cubicBezTo>
                    <a:pt x="0" y="2"/>
                    <a:pt x="0" y="2"/>
                    <a:pt x="0" y="2"/>
                  </a:cubicBezTo>
                  <a:cubicBezTo>
                    <a:pt x="0" y="1"/>
                    <a:pt x="2" y="0"/>
                    <a:pt x="3" y="0"/>
                  </a:cubicBezTo>
                  <a:cubicBezTo>
                    <a:pt x="11" y="0"/>
                    <a:pt x="11" y="0"/>
                    <a:pt x="11" y="0"/>
                  </a:cubicBezTo>
                  <a:cubicBezTo>
                    <a:pt x="13" y="0"/>
                    <a:pt x="14" y="1"/>
                    <a:pt x="14" y="2"/>
                  </a:cubicBezTo>
                  <a:lnTo>
                    <a:pt x="14"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108">
              <a:extLst>
                <a:ext uri="{FF2B5EF4-FFF2-40B4-BE49-F238E27FC236}">
                  <a16:creationId xmlns:a16="http://schemas.microsoft.com/office/drawing/2014/main" id="{7A2DEBEA-B670-453D-9866-DB886834E5A7}"/>
                </a:ext>
              </a:extLst>
            </p:cNvPr>
            <p:cNvSpPr>
              <a:spLocks/>
            </p:cNvSpPr>
            <p:nvPr/>
          </p:nvSpPr>
          <p:spPr bwMode="auto">
            <a:xfrm>
              <a:off x="1589692" y="5972231"/>
              <a:ext cx="59132" cy="248730"/>
            </a:xfrm>
            <a:custGeom>
              <a:avLst/>
              <a:gdLst>
                <a:gd name="T0" fmla="*/ 12 w 12"/>
                <a:gd name="T1" fmla="*/ 48 h 51"/>
                <a:gd name="T2" fmla="*/ 9 w 12"/>
                <a:gd name="T3" fmla="*/ 51 h 51"/>
                <a:gd name="T4" fmla="*/ 3 w 12"/>
                <a:gd name="T5" fmla="*/ 51 h 51"/>
                <a:gd name="T6" fmla="*/ 0 w 12"/>
                <a:gd name="T7" fmla="*/ 48 h 51"/>
                <a:gd name="T8" fmla="*/ 0 w 12"/>
                <a:gd name="T9" fmla="*/ 2 h 51"/>
                <a:gd name="T10" fmla="*/ 3 w 12"/>
                <a:gd name="T11" fmla="*/ 0 h 51"/>
                <a:gd name="T12" fmla="*/ 9 w 12"/>
                <a:gd name="T13" fmla="*/ 0 h 51"/>
                <a:gd name="T14" fmla="*/ 12 w 12"/>
                <a:gd name="T15" fmla="*/ 2 h 51"/>
                <a:gd name="T16" fmla="*/ 12 w 12"/>
                <a:gd name="T17"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51">
                  <a:moveTo>
                    <a:pt x="12" y="48"/>
                  </a:moveTo>
                  <a:cubicBezTo>
                    <a:pt x="12" y="50"/>
                    <a:pt x="11" y="51"/>
                    <a:pt x="9" y="51"/>
                  </a:cubicBezTo>
                  <a:cubicBezTo>
                    <a:pt x="3" y="51"/>
                    <a:pt x="3" y="51"/>
                    <a:pt x="3" y="51"/>
                  </a:cubicBezTo>
                  <a:cubicBezTo>
                    <a:pt x="1" y="51"/>
                    <a:pt x="0" y="50"/>
                    <a:pt x="0" y="48"/>
                  </a:cubicBezTo>
                  <a:cubicBezTo>
                    <a:pt x="0" y="2"/>
                    <a:pt x="0" y="2"/>
                    <a:pt x="0" y="2"/>
                  </a:cubicBezTo>
                  <a:cubicBezTo>
                    <a:pt x="0" y="1"/>
                    <a:pt x="1" y="0"/>
                    <a:pt x="3" y="0"/>
                  </a:cubicBezTo>
                  <a:cubicBezTo>
                    <a:pt x="9" y="0"/>
                    <a:pt x="9" y="0"/>
                    <a:pt x="9" y="0"/>
                  </a:cubicBezTo>
                  <a:cubicBezTo>
                    <a:pt x="11" y="0"/>
                    <a:pt x="12" y="1"/>
                    <a:pt x="12" y="2"/>
                  </a:cubicBezTo>
                  <a:lnTo>
                    <a:pt x="12" y="48"/>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1109">
              <a:extLst>
                <a:ext uri="{FF2B5EF4-FFF2-40B4-BE49-F238E27FC236}">
                  <a16:creationId xmlns:a16="http://schemas.microsoft.com/office/drawing/2014/main" id="{CF131069-D190-45BD-98BA-45F00A36AB12}"/>
                </a:ext>
              </a:extLst>
            </p:cNvPr>
            <p:cNvSpPr>
              <a:spLocks noChangeArrowheads="1"/>
            </p:cNvSpPr>
            <p:nvPr/>
          </p:nvSpPr>
          <p:spPr bwMode="auto">
            <a:xfrm>
              <a:off x="1505543" y="5804904"/>
              <a:ext cx="113716" cy="332393"/>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1110">
              <a:extLst>
                <a:ext uri="{FF2B5EF4-FFF2-40B4-BE49-F238E27FC236}">
                  <a16:creationId xmlns:a16="http://schemas.microsoft.com/office/drawing/2014/main" id="{72A2C9A5-F99E-4B50-ABED-B944EE56E92A}"/>
                </a:ext>
              </a:extLst>
            </p:cNvPr>
            <p:cNvSpPr>
              <a:spLocks/>
            </p:cNvSpPr>
            <p:nvPr/>
          </p:nvSpPr>
          <p:spPr bwMode="auto">
            <a:xfrm>
              <a:off x="1269014" y="5151424"/>
              <a:ext cx="702764" cy="97231"/>
            </a:xfrm>
            <a:custGeom>
              <a:avLst/>
              <a:gdLst>
                <a:gd name="T0" fmla="*/ 143 w 143"/>
                <a:gd name="T1" fmla="*/ 10 h 20"/>
                <a:gd name="T2" fmla="*/ 134 w 143"/>
                <a:gd name="T3" fmla="*/ 20 h 20"/>
                <a:gd name="T4" fmla="*/ 9 w 143"/>
                <a:gd name="T5" fmla="*/ 20 h 20"/>
                <a:gd name="T6" fmla="*/ 0 w 143"/>
                <a:gd name="T7" fmla="*/ 10 h 20"/>
                <a:gd name="T8" fmla="*/ 9 w 143"/>
                <a:gd name="T9" fmla="*/ 0 h 20"/>
                <a:gd name="T10" fmla="*/ 134 w 143"/>
                <a:gd name="T11" fmla="*/ 0 h 20"/>
                <a:gd name="T12" fmla="*/ 143 w 143"/>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143" h="20">
                  <a:moveTo>
                    <a:pt x="143" y="10"/>
                  </a:moveTo>
                  <a:cubicBezTo>
                    <a:pt x="143" y="15"/>
                    <a:pt x="138" y="20"/>
                    <a:pt x="134" y="20"/>
                  </a:cubicBezTo>
                  <a:cubicBezTo>
                    <a:pt x="9" y="20"/>
                    <a:pt x="9" y="20"/>
                    <a:pt x="9" y="20"/>
                  </a:cubicBezTo>
                  <a:cubicBezTo>
                    <a:pt x="3" y="20"/>
                    <a:pt x="0" y="15"/>
                    <a:pt x="0" y="10"/>
                  </a:cubicBezTo>
                  <a:cubicBezTo>
                    <a:pt x="0" y="4"/>
                    <a:pt x="3" y="0"/>
                    <a:pt x="9" y="0"/>
                  </a:cubicBezTo>
                  <a:cubicBezTo>
                    <a:pt x="134" y="0"/>
                    <a:pt x="134" y="0"/>
                    <a:pt x="134" y="0"/>
                  </a:cubicBezTo>
                  <a:cubicBezTo>
                    <a:pt x="138" y="0"/>
                    <a:pt x="143" y="4"/>
                    <a:pt x="143" y="1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1111">
              <a:extLst>
                <a:ext uri="{FF2B5EF4-FFF2-40B4-BE49-F238E27FC236}">
                  <a16:creationId xmlns:a16="http://schemas.microsoft.com/office/drawing/2014/main" id="{247579FA-AA76-4DBD-A8FF-B4E593DB6A60}"/>
                </a:ext>
              </a:extLst>
            </p:cNvPr>
            <p:cNvSpPr>
              <a:spLocks/>
            </p:cNvSpPr>
            <p:nvPr/>
          </p:nvSpPr>
          <p:spPr bwMode="auto">
            <a:xfrm>
              <a:off x="930141" y="5092633"/>
              <a:ext cx="1366863" cy="97231"/>
            </a:xfrm>
            <a:custGeom>
              <a:avLst/>
              <a:gdLst>
                <a:gd name="T0" fmla="*/ 0 w 278"/>
                <a:gd name="T1" fmla="*/ 0 h 20"/>
                <a:gd name="T2" fmla="*/ 0 w 278"/>
                <a:gd name="T3" fmla="*/ 0 h 20"/>
                <a:gd name="T4" fmla="*/ 21 w 278"/>
                <a:gd name="T5" fmla="*/ 20 h 20"/>
                <a:gd name="T6" fmla="*/ 258 w 278"/>
                <a:gd name="T7" fmla="*/ 20 h 20"/>
                <a:gd name="T8" fmla="*/ 278 w 278"/>
                <a:gd name="T9" fmla="*/ 0 h 20"/>
                <a:gd name="T10" fmla="*/ 0 w 278"/>
                <a:gd name="T11" fmla="*/ 0 h 20"/>
              </a:gdLst>
              <a:ahLst/>
              <a:cxnLst>
                <a:cxn ang="0">
                  <a:pos x="T0" y="T1"/>
                </a:cxn>
                <a:cxn ang="0">
                  <a:pos x="T2" y="T3"/>
                </a:cxn>
                <a:cxn ang="0">
                  <a:pos x="T4" y="T5"/>
                </a:cxn>
                <a:cxn ang="0">
                  <a:pos x="T6" y="T7"/>
                </a:cxn>
                <a:cxn ang="0">
                  <a:pos x="T8" y="T9"/>
                </a:cxn>
                <a:cxn ang="0">
                  <a:pos x="T10" y="T11"/>
                </a:cxn>
              </a:cxnLst>
              <a:rect l="0" t="0" r="r" b="b"/>
              <a:pathLst>
                <a:path w="278" h="20">
                  <a:moveTo>
                    <a:pt x="0" y="0"/>
                  </a:moveTo>
                  <a:cubicBezTo>
                    <a:pt x="0" y="0"/>
                    <a:pt x="0" y="0"/>
                    <a:pt x="0" y="0"/>
                  </a:cubicBezTo>
                  <a:cubicBezTo>
                    <a:pt x="0" y="11"/>
                    <a:pt x="9" y="20"/>
                    <a:pt x="21" y="20"/>
                  </a:cubicBezTo>
                  <a:cubicBezTo>
                    <a:pt x="258" y="20"/>
                    <a:pt x="258" y="20"/>
                    <a:pt x="258" y="20"/>
                  </a:cubicBezTo>
                  <a:cubicBezTo>
                    <a:pt x="269" y="20"/>
                    <a:pt x="278" y="11"/>
                    <a:pt x="278"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112">
              <a:extLst>
                <a:ext uri="{FF2B5EF4-FFF2-40B4-BE49-F238E27FC236}">
                  <a16:creationId xmlns:a16="http://schemas.microsoft.com/office/drawing/2014/main" id="{93BE2B43-3CAE-4076-AAF5-AF5BC70DBCD9}"/>
                </a:ext>
              </a:extLst>
            </p:cNvPr>
            <p:cNvSpPr>
              <a:spLocks/>
            </p:cNvSpPr>
            <p:nvPr/>
          </p:nvSpPr>
          <p:spPr bwMode="auto">
            <a:xfrm>
              <a:off x="832345" y="3611561"/>
              <a:ext cx="97796" cy="1202947"/>
            </a:xfrm>
            <a:custGeom>
              <a:avLst/>
              <a:gdLst>
                <a:gd name="T0" fmla="*/ 20 w 20"/>
                <a:gd name="T1" fmla="*/ 0 h 246"/>
                <a:gd name="T2" fmla="*/ 20 w 20"/>
                <a:gd name="T3" fmla="*/ 0 h 246"/>
                <a:gd name="T4" fmla="*/ 0 w 20"/>
                <a:gd name="T5" fmla="*/ 21 h 246"/>
                <a:gd name="T6" fmla="*/ 0 w 20"/>
                <a:gd name="T7" fmla="*/ 226 h 246"/>
                <a:gd name="T8" fmla="*/ 20 w 20"/>
                <a:gd name="T9" fmla="*/ 246 h 246"/>
                <a:gd name="T10" fmla="*/ 20 w 20"/>
                <a:gd name="T11" fmla="*/ 0 h 246"/>
              </a:gdLst>
              <a:ahLst/>
              <a:cxnLst>
                <a:cxn ang="0">
                  <a:pos x="T0" y="T1"/>
                </a:cxn>
                <a:cxn ang="0">
                  <a:pos x="T2" y="T3"/>
                </a:cxn>
                <a:cxn ang="0">
                  <a:pos x="T4" y="T5"/>
                </a:cxn>
                <a:cxn ang="0">
                  <a:pos x="T6" y="T7"/>
                </a:cxn>
                <a:cxn ang="0">
                  <a:pos x="T8" y="T9"/>
                </a:cxn>
                <a:cxn ang="0">
                  <a:pos x="T10" y="T11"/>
                </a:cxn>
              </a:cxnLst>
              <a:rect l="0" t="0" r="r" b="b"/>
              <a:pathLst>
                <a:path w="20" h="246">
                  <a:moveTo>
                    <a:pt x="20" y="0"/>
                  </a:moveTo>
                  <a:cubicBezTo>
                    <a:pt x="20" y="0"/>
                    <a:pt x="20" y="0"/>
                    <a:pt x="20" y="0"/>
                  </a:cubicBezTo>
                  <a:cubicBezTo>
                    <a:pt x="9" y="0"/>
                    <a:pt x="0" y="9"/>
                    <a:pt x="0" y="21"/>
                  </a:cubicBezTo>
                  <a:cubicBezTo>
                    <a:pt x="0" y="226"/>
                    <a:pt x="0" y="226"/>
                    <a:pt x="0" y="226"/>
                  </a:cubicBezTo>
                  <a:cubicBezTo>
                    <a:pt x="0" y="237"/>
                    <a:pt x="9" y="246"/>
                    <a:pt x="20" y="246"/>
                  </a:cubicBezTo>
                  <a:lnTo>
                    <a:pt x="2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113">
              <a:extLst>
                <a:ext uri="{FF2B5EF4-FFF2-40B4-BE49-F238E27FC236}">
                  <a16:creationId xmlns:a16="http://schemas.microsoft.com/office/drawing/2014/main" id="{DF7B7E86-5117-431D-AD83-B039426C2A58}"/>
                </a:ext>
              </a:extLst>
            </p:cNvPr>
            <p:cNvSpPr>
              <a:spLocks/>
            </p:cNvSpPr>
            <p:nvPr/>
          </p:nvSpPr>
          <p:spPr bwMode="auto">
            <a:xfrm>
              <a:off x="761842" y="4280870"/>
              <a:ext cx="705037" cy="1022053"/>
            </a:xfrm>
            <a:custGeom>
              <a:avLst/>
              <a:gdLst>
                <a:gd name="T0" fmla="*/ 143 w 143"/>
                <a:gd name="T1" fmla="*/ 209 h 209"/>
                <a:gd name="T2" fmla="*/ 33 w 143"/>
                <a:gd name="T3" fmla="*/ 209 h 209"/>
                <a:gd name="T4" fmla="*/ 0 w 143"/>
                <a:gd name="T5" fmla="*/ 176 h 209"/>
                <a:gd name="T6" fmla="*/ 0 w 143"/>
                <a:gd name="T7" fmla="*/ 0 h 209"/>
                <a:gd name="T8" fmla="*/ 15 w 143"/>
                <a:gd name="T9" fmla="*/ 0 h 209"/>
                <a:gd name="T10" fmla="*/ 15 w 143"/>
                <a:gd name="T11" fmla="*/ 176 h 209"/>
                <a:gd name="T12" fmla="*/ 33 w 143"/>
                <a:gd name="T13" fmla="*/ 194 h 209"/>
                <a:gd name="T14" fmla="*/ 143 w 143"/>
                <a:gd name="T15" fmla="*/ 194 h 209"/>
                <a:gd name="T16" fmla="*/ 143 w 143"/>
                <a:gd name="T1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09">
                  <a:moveTo>
                    <a:pt x="143" y="209"/>
                  </a:moveTo>
                  <a:cubicBezTo>
                    <a:pt x="33" y="209"/>
                    <a:pt x="33" y="209"/>
                    <a:pt x="33" y="209"/>
                  </a:cubicBezTo>
                  <a:cubicBezTo>
                    <a:pt x="15" y="209"/>
                    <a:pt x="0" y="194"/>
                    <a:pt x="0" y="176"/>
                  </a:cubicBezTo>
                  <a:cubicBezTo>
                    <a:pt x="0" y="0"/>
                    <a:pt x="0" y="0"/>
                    <a:pt x="0" y="0"/>
                  </a:cubicBezTo>
                  <a:cubicBezTo>
                    <a:pt x="15" y="0"/>
                    <a:pt x="15" y="0"/>
                    <a:pt x="15" y="0"/>
                  </a:cubicBezTo>
                  <a:cubicBezTo>
                    <a:pt x="15" y="176"/>
                    <a:pt x="15" y="176"/>
                    <a:pt x="15" y="176"/>
                  </a:cubicBezTo>
                  <a:cubicBezTo>
                    <a:pt x="15" y="187"/>
                    <a:pt x="23" y="194"/>
                    <a:pt x="33" y="194"/>
                  </a:cubicBezTo>
                  <a:cubicBezTo>
                    <a:pt x="143" y="194"/>
                    <a:pt x="143" y="194"/>
                    <a:pt x="143" y="194"/>
                  </a:cubicBezTo>
                  <a:lnTo>
                    <a:pt x="143" y="209"/>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1114">
              <a:extLst>
                <a:ext uri="{FF2B5EF4-FFF2-40B4-BE49-F238E27FC236}">
                  <a16:creationId xmlns:a16="http://schemas.microsoft.com/office/drawing/2014/main" id="{DDF8A3F0-FEB5-483A-8787-ACC76B41CC30}"/>
                </a:ext>
              </a:extLst>
            </p:cNvPr>
            <p:cNvSpPr>
              <a:spLocks/>
            </p:cNvSpPr>
            <p:nvPr/>
          </p:nvSpPr>
          <p:spPr bwMode="auto">
            <a:xfrm>
              <a:off x="1298581" y="5287097"/>
              <a:ext cx="168299" cy="158283"/>
            </a:xfrm>
            <a:custGeom>
              <a:avLst/>
              <a:gdLst>
                <a:gd name="T0" fmla="*/ 0 w 34"/>
                <a:gd name="T1" fmla="*/ 0 h 32"/>
                <a:gd name="T2" fmla="*/ 0 w 34"/>
                <a:gd name="T3" fmla="*/ 17 h 32"/>
                <a:gd name="T4" fmla="*/ 13 w 34"/>
                <a:gd name="T5" fmla="*/ 32 h 32"/>
                <a:gd name="T6" fmla="*/ 21 w 34"/>
                <a:gd name="T7" fmla="*/ 32 h 32"/>
                <a:gd name="T8" fmla="*/ 34 w 34"/>
                <a:gd name="T9" fmla="*/ 17 h 32"/>
                <a:gd name="T10" fmla="*/ 34 w 34"/>
                <a:gd name="T11" fmla="*/ 0 h 32"/>
                <a:gd name="T12" fmla="*/ 0 w 34"/>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4" h="32">
                  <a:moveTo>
                    <a:pt x="0" y="0"/>
                  </a:moveTo>
                  <a:cubicBezTo>
                    <a:pt x="0" y="17"/>
                    <a:pt x="0" y="17"/>
                    <a:pt x="0" y="17"/>
                  </a:cubicBezTo>
                  <a:cubicBezTo>
                    <a:pt x="0" y="25"/>
                    <a:pt x="5" y="32"/>
                    <a:pt x="13" y="32"/>
                  </a:cubicBezTo>
                  <a:cubicBezTo>
                    <a:pt x="21" y="32"/>
                    <a:pt x="21" y="32"/>
                    <a:pt x="21" y="32"/>
                  </a:cubicBezTo>
                  <a:cubicBezTo>
                    <a:pt x="28" y="32"/>
                    <a:pt x="34" y="25"/>
                    <a:pt x="34" y="17"/>
                  </a:cubicBezTo>
                  <a:cubicBezTo>
                    <a:pt x="34" y="0"/>
                    <a:pt x="34" y="0"/>
                    <a:pt x="34" y="0"/>
                  </a:cubicBezTo>
                  <a:lnTo>
                    <a:pt x="0"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15">
              <a:extLst>
                <a:ext uri="{FF2B5EF4-FFF2-40B4-BE49-F238E27FC236}">
                  <a16:creationId xmlns:a16="http://schemas.microsoft.com/office/drawing/2014/main" id="{462520F1-4B44-49A4-8457-A67212D1F985}"/>
                </a:ext>
              </a:extLst>
            </p:cNvPr>
            <p:cNvSpPr>
              <a:spLocks/>
            </p:cNvSpPr>
            <p:nvPr/>
          </p:nvSpPr>
          <p:spPr bwMode="auto">
            <a:xfrm>
              <a:off x="679967" y="4183640"/>
              <a:ext cx="152379" cy="185417"/>
            </a:xfrm>
            <a:custGeom>
              <a:avLst/>
              <a:gdLst>
                <a:gd name="T0" fmla="*/ 31 w 31"/>
                <a:gd name="T1" fmla="*/ 0 h 38"/>
                <a:gd name="T2" fmla="*/ 15 w 31"/>
                <a:gd name="T3" fmla="*/ 0 h 38"/>
                <a:gd name="T4" fmla="*/ 0 w 31"/>
                <a:gd name="T5" fmla="*/ 16 h 38"/>
                <a:gd name="T6" fmla="*/ 0 w 31"/>
                <a:gd name="T7" fmla="*/ 23 h 38"/>
                <a:gd name="T8" fmla="*/ 15 w 31"/>
                <a:gd name="T9" fmla="*/ 38 h 38"/>
                <a:gd name="T10" fmla="*/ 31 w 31"/>
                <a:gd name="T11" fmla="*/ 38 h 38"/>
                <a:gd name="T12" fmla="*/ 31 w 3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1" h="38">
                  <a:moveTo>
                    <a:pt x="31" y="0"/>
                  </a:moveTo>
                  <a:cubicBezTo>
                    <a:pt x="15" y="0"/>
                    <a:pt x="15" y="0"/>
                    <a:pt x="15" y="0"/>
                  </a:cubicBezTo>
                  <a:cubicBezTo>
                    <a:pt x="7" y="0"/>
                    <a:pt x="0" y="7"/>
                    <a:pt x="0" y="16"/>
                  </a:cubicBezTo>
                  <a:cubicBezTo>
                    <a:pt x="0" y="23"/>
                    <a:pt x="0" y="23"/>
                    <a:pt x="0" y="23"/>
                  </a:cubicBezTo>
                  <a:cubicBezTo>
                    <a:pt x="0" y="31"/>
                    <a:pt x="7" y="38"/>
                    <a:pt x="15" y="38"/>
                  </a:cubicBezTo>
                  <a:cubicBezTo>
                    <a:pt x="31" y="38"/>
                    <a:pt x="31" y="38"/>
                    <a:pt x="31" y="38"/>
                  </a:cubicBezTo>
                  <a:lnTo>
                    <a:pt x="31"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116">
              <a:extLst>
                <a:ext uri="{FF2B5EF4-FFF2-40B4-BE49-F238E27FC236}">
                  <a16:creationId xmlns:a16="http://schemas.microsoft.com/office/drawing/2014/main" id="{0F72C2DA-165E-4CF7-B300-B7B360B4F872}"/>
                </a:ext>
              </a:extLst>
            </p:cNvPr>
            <p:cNvSpPr>
              <a:spLocks/>
            </p:cNvSpPr>
            <p:nvPr/>
          </p:nvSpPr>
          <p:spPr bwMode="auto">
            <a:xfrm>
              <a:off x="1707956" y="4663010"/>
              <a:ext cx="702764" cy="67835"/>
            </a:xfrm>
            <a:custGeom>
              <a:avLst/>
              <a:gdLst>
                <a:gd name="T0" fmla="*/ 309 w 309"/>
                <a:gd name="T1" fmla="*/ 0 h 30"/>
                <a:gd name="T2" fmla="*/ 0 w 309"/>
                <a:gd name="T3" fmla="*/ 17 h 30"/>
                <a:gd name="T4" fmla="*/ 0 w 309"/>
                <a:gd name="T5" fmla="*/ 30 h 30"/>
                <a:gd name="T6" fmla="*/ 309 w 309"/>
                <a:gd name="T7" fmla="*/ 30 h 30"/>
                <a:gd name="T8" fmla="*/ 309 w 309"/>
                <a:gd name="T9" fmla="*/ 0 h 30"/>
              </a:gdLst>
              <a:ahLst/>
              <a:cxnLst>
                <a:cxn ang="0">
                  <a:pos x="T0" y="T1"/>
                </a:cxn>
                <a:cxn ang="0">
                  <a:pos x="T2" y="T3"/>
                </a:cxn>
                <a:cxn ang="0">
                  <a:pos x="T4" y="T5"/>
                </a:cxn>
                <a:cxn ang="0">
                  <a:pos x="T6" y="T7"/>
                </a:cxn>
                <a:cxn ang="0">
                  <a:pos x="T8" y="T9"/>
                </a:cxn>
              </a:cxnLst>
              <a:rect l="0" t="0" r="r" b="b"/>
              <a:pathLst>
                <a:path w="309" h="30">
                  <a:moveTo>
                    <a:pt x="309" y="0"/>
                  </a:moveTo>
                  <a:lnTo>
                    <a:pt x="0" y="17"/>
                  </a:lnTo>
                  <a:lnTo>
                    <a:pt x="0" y="30"/>
                  </a:lnTo>
                  <a:lnTo>
                    <a:pt x="309" y="30"/>
                  </a:lnTo>
                  <a:lnTo>
                    <a:pt x="309" y="0"/>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117">
              <a:extLst>
                <a:ext uri="{FF2B5EF4-FFF2-40B4-BE49-F238E27FC236}">
                  <a16:creationId xmlns:a16="http://schemas.microsoft.com/office/drawing/2014/main" id="{65E28A4A-D6A3-4D58-8833-6EBC11EC336D}"/>
                </a:ext>
              </a:extLst>
            </p:cNvPr>
            <p:cNvSpPr>
              <a:spLocks/>
            </p:cNvSpPr>
            <p:nvPr/>
          </p:nvSpPr>
          <p:spPr bwMode="auto">
            <a:xfrm>
              <a:off x="2394800" y="4002746"/>
              <a:ext cx="236529" cy="682877"/>
            </a:xfrm>
            <a:custGeom>
              <a:avLst/>
              <a:gdLst>
                <a:gd name="T0" fmla="*/ 24 w 104"/>
                <a:gd name="T1" fmla="*/ 302 h 302"/>
                <a:gd name="T2" fmla="*/ 104 w 104"/>
                <a:gd name="T3" fmla="*/ 6 h 302"/>
                <a:gd name="T4" fmla="*/ 96 w 104"/>
                <a:gd name="T5" fmla="*/ 0 h 302"/>
                <a:gd name="T6" fmla="*/ 0 w 104"/>
                <a:gd name="T7" fmla="*/ 296 h 302"/>
                <a:gd name="T8" fmla="*/ 24 w 104"/>
                <a:gd name="T9" fmla="*/ 302 h 302"/>
              </a:gdLst>
              <a:ahLst/>
              <a:cxnLst>
                <a:cxn ang="0">
                  <a:pos x="T0" y="T1"/>
                </a:cxn>
                <a:cxn ang="0">
                  <a:pos x="T2" y="T3"/>
                </a:cxn>
                <a:cxn ang="0">
                  <a:pos x="T4" y="T5"/>
                </a:cxn>
                <a:cxn ang="0">
                  <a:pos x="T6" y="T7"/>
                </a:cxn>
                <a:cxn ang="0">
                  <a:pos x="T8" y="T9"/>
                </a:cxn>
              </a:cxnLst>
              <a:rect l="0" t="0" r="r" b="b"/>
              <a:pathLst>
                <a:path w="104" h="302">
                  <a:moveTo>
                    <a:pt x="24" y="302"/>
                  </a:moveTo>
                  <a:lnTo>
                    <a:pt x="104" y="6"/>
                  </a:lnTo>
                  <a:lnTo>
                    <a:pt x="96" y="0"/>
                  </a:lnTo>
                  <a:lnTo>
                    <a:pt x="0" y="296"/>
                  </a:lnTo>
                  <a:lnTo>
                    <a:pt x="24" y="302"/>
                  </a:lnTo>
                  <a:close/>
                </a:path>
              </a:pathLst>
            </a:cu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118">
              <a:extLst>
                <a:ext uri="{FF2B5EF4-FFF2-40B4-BE49-F238E27FC236}">
                  <a16:creationId xmlns:a16="http://schemas.microsoft.com/office/drawing/2014/main" id="{9E442CAA-AE17-4894-9D78-7D9BF7D35D75}"/>
                </a:ext>
              </a:extLst>
            </p:cNvPr>
            <p:cNvSpPr>
              <a:spLocks noChangeArrowheads="1"/>
            </p:cNvSpPr>
            <p:nvPr/>
          </p:nvSpPr>
          <p:spPr bwMode="auto">
            <a:xfrm>
              <a:off x="2365233" y="4647183"/>
              <a:ext cx="84149" cy="83664"/>
            </a:xfrm>
            <a:prstGeom prst="ellipse">
              <a:avLst/>
            </a:prstGeom>
            <a:solidFill>
              <a:srgbClr val="3D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119">
              <a:extLst>
                <a:ext uri="{FF2B5EF4-FFF2-40B4-BE49-F238E27FC236}">
                  <a16:creationId xmlns:a16="http://schemas.microsoft.com/office/drawing/2014/main" id="{C540DF2E-4A49-4B56-8919-B634BE1AA3ED}"/>
                </a:ext>
              </a:extLst>
            </p:cNvPr>
            <p:cNvSpPr>
              <a:spLocks/>
            </p:cNvSpPr>
            <p:nvPr/>
          </p:nvSpPr>
          <p:spPr bwMode="auto">
            <a:xfrm>
              <a:off x="1087069" y="3767583"/>
              <a:ext cx="227431" cy="963262"/>
            </a:xfrm>
            <a:custGeom>
              <a:avLst/>
              <a:gdLst>
                <a:gd name="T0" fmla="*/ 0 w 46"/>
                <a:gd name="T1" fmla="*/ 173 h 197"/>
                <a:gd name="T2" fmla="*/ 23 w 46"/>
                <a:gd name="T3" fmla="*/ 197 h 197"/>
                <a:gd name="T4" fmla="*/ 46 w 46"/>
                <a:gd name="T5" fmla="*/ 173 h 197"/>
                <a:gd name="T6" fmla="*/ 46 w 46"/>
                <a:gd name="T7" fmla="*/ 24 h 197"/>
                <a:gd name="T8" fmla="*/ 23 w 46"/>
                <a:gd name="T9" fmla="*/ 0 h 197"/>
                <a:gd name="T10" fmla="*/ 0 w 46"/>
                <a:gd name="T11" fmla="*/ 24 h 197"/>
                <a:gd name="T12" fmla="*/ 0 w 46"/>
                <a:gd name="T13" fmla="*/ 173 h 197"/>
              </a:gdLst>
              <a:ahLst/>
              <a:cxnLst>
                <a:cxn ang="0">
                  <a:pos x="T0" y="T1"/>
                </a:cxn>
                <a:cxn ang="0">
                  <a:pos x="T2" y="T3"/>
                </a:cxn>
                <a:cxn ang="0">
                  <a:pos x="T4" y="T5"/>
                </a:cxn>
                <a:cxn ang="0">
                  <a:pos x="T6" y="T7"/>
                </a:cxn>
                <a:cxn ang="0">
                  <a:pos x="T8" y="T9"/>
                </a:cxn>
                <a:cxn ang="0">
                  <a:pos x="T10" y="T11"/>
                </a:cxn>
                <a:cxn ang="0">
                  <a:pos x="T12" y="T13"/>
                </a:cxn>
              </a:cxnLst>
              <a:rect l="0" t="0" r="r" b="b"/>
              <a:pathLst>
                <a:path w="46" h="197">
                  <a:moveTo>
                    <a:pt x="0" y="173"/>
                  </a:moveTo>
                  <a:cubicBezTo>
                    <a:pt x="0" y="187"/>
                    <a:pt x="10" y="197"/>
                    <a:pt x="23" y="197"/>
                  </a:cubicBezTo>
                  <a:cubicBezTo>
                    <a:pt x="36" y="197"/>
                    <a:pt x="46" y="187"/>
                    <a:pt x="46" y="173"/>
                  </a:cubicBezTo>
                  <a:cubicBezTo>
                    <a:pt x="46" y="24"/>
                    <a:pt x="46" y="24"/>
                    <a:pt x="46" y="24"/>
                  </a:cubicBezTo>
                  <a:cubicBezTo>
                    <a:pt x="46" y="11"/>
                    <a:pt x="36" y="0"/>
                    <a:pt x="23" y="0"/>
                  </a:cubicBezTo>
                  <a:cubicBezTo>
                    <a:pt x="10" y="0"/>
                    <a:pt x="0" y="11"/>
                    <a:pt x="0" y="24"/>
                  </a:cubicBezTo>
                  <a:lnTo>
                    <a:pt x="0" y="173"/>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120">
              <a:extLst>
                <a:ext uri="{FF2B5EF4-FFF2-40B4-BE49-F238E27FC236}">
                  <a16:creationId xmlns:a16="http://schemas.microsoft.com/office/drawing/2014/main" id="{F177CA2F-FE43-4ECD-AB20-12F20B74ED99}"/>
                </a:ext>
              </a:extLst>
            </p:cNvPr>
            <p:cNvSpPr>
              <a:spLocks/>
            </p:cNvSpPr>
            <p:nvPr/>
          </p:nvSpPr>
          <p:spPr bwMode="auto">
            <a:xfrm>
              <a:off x="1087069" y="4491160"/>
              <a:ext cx="884708" cy="239685"/>
            </a:xfrm>
            <a:custGeom>
              <a:avLst/>
              <a:gdLst>
                <a:gd name="T0" fmla="*/ 23 w 180"/>
                <a:gd name="T1" fmla="*/ 0 h 49"/>
                <a:gd name="T2" fmla="*/ 0 w 180"/>
                <a:gd name="T3" fmla="*/ 25 h 49"/>
                <a:gd name="T4" fmla="*/ 23 w 180"/>
                <a:gd name="T5" fmla="*/ 49 h 49"/>
                <a:gd name="T6" fmla="*/ 156 w 180"/>
                <a:gd name="T7" fmla="*/ 49 h 49"/>
                <a:gd name="T8" fmla="*/ 180 w 180"/>
                <a:gd name="T9" fmla="*/ 25 h 49"/>
                <a:gd name="T10" fmla="*/ 156 w 180"/>
                <a:gd name="T11" fmla="*/ 0 h 49"/>
                <a:gd name="T12" fmla="*/ 23 w 180"/>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180" h="49">
                  <a:moveTo>
                    <a:pt x="23" y="0"/>
                  </a:moveTo>
                  <a:cubicBezTo>
                    <a:pt x="10" y="0"/>
                    <a:pt x="0" y="12"/>
                    <a:pt x="0" y="25"/>
                  </a:cubicBezTo>
                  <a:cubicBezTo>
                    <a:pt x="0" y="39"/>
                    <a:pt x="10" y="49"/>
                    <a:pt x="23" y="49"/>
                  </a:cubicBezTo>
                  <a:cubicBezTo>
                    <a:pt x="156" y="49"/>
                    <a:pt x="156" y="49"/>
                    <a:pt x="156" y="49"/>
                  </a:cubicBezTo>
                  <a:cubicBezTo>
                    <a:pt x="170" y="49"/>
                    <a:pt x="180" y="39"/>
                    <a:pt x="180" y="25"/>
                  </a:cubicBezTo>
                  <a:cubicBezTo>
                    <a:pt x="180" y="12"/>
                    <a:pt x="170" y="0"/>
                    <a:pt x="156" y="0"/>
                  </a:cubicBezTo>
                  <a:lnTo>
                    <a:pt x="2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21">
              <a:extLst>
                <a:ext uri="{FF2B5EF4-FFF2-40B4-BE49-F238E27FC236}">
                  <a16:creationId xmlns:a16="http://schemas.microsoft.com/office/drawing/2014/main" id="{081D2AAB-884D-40F4-A966-CB42E6A037D5}"/>
                </a:ext>
              </a:extLst>
            </p:cNvPr>
            <p:cNvSpPr>
              <a:spLocks/>
            </p:cNvSpPr>
            <p:nvPr/>
          </p:nvSpPr>
          <p:spPr bwMode="auto">
            <a:xfrm>
              <a:off x="1619258" y="4491160"/>
              <a:ext cx="466233" cy="239685"/>
            </a:xfrm>
            <a:custGeom>
              <a:avLst/>
              <a:gdLst>
                <a:gd name="T0" fmla="*/ 0 w 95"/>
                <a:gd name="T1" fmla="*/ 49 h 49"/>
                <a:gd name="T2" fmla="*/ 95 w 95"/>
                <a:gd name="T3" fmla="*/ 49 h 49"/>
                <a:gd name="T4" fmla="*/ 48 w 95"/>
                <a:gd name="T5" fmla="*/ 0 h 49"/>
                <a:gd name="T6" fmla="*/ 0 w 95"/>
                <a:gd name="T7" fmla="*/ 49 h 49"/>
              </a:gdLst>
              <a:ahLst/>
              <a:cxnLst>
                <a:cxn ang="0">
                  <a:pos x="T0" y="T1"/>
                </a:cxn>
                <a:cxn ang="0">
                  <a:pos x="T2" y="T3"/>
                </a:cxn>
                <a:cxn ang="0">
                  <a:pos x="T4" y="T5"/>
                </a:cxn>
                <a:cxn ang="0">
                  <a:pos x="T6" y="T7"/>
                </a:cxn>
              </a:cxnLst>
              <a:rect l="0" t="0" r="r" b="b"/>
              <a:pathLst>
                <a:path w="95" h="49">
                  <a:moveTo>
                    <a:pt x="0" y="49"/>
                  </a:moveTo>
                  <a:cubicBezTo>
                    <a:pt x="95" y="49"/>
                    <a:pt x="95" y="49"/>
                    <a:pt x="95" y="49"/>
                  </a:cubicBezTo>
                  <a:cubicBezTo>
                    <a:pt x="95" y="22"/>
                    <a:pt x="74" y="0"/>
                    <a:pt x="48" y="0"/>
                  </a:cubicBezTo>
                  <a:cubicBezTo>
                    <a:pt x="22" y="0"/>
                    <a:pt x="0" y="22"/>
                    <a:pt x="0" y="4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1122">
              <a:extLst>
                <a:ext uri="{FF2B5EF4-FFF2-40B4-BE49-F238E27FC236}">
                  <a16:creationId xmlns:a16="http://schemas.microsoft.com/office/drawing/2014/main" id="{2CD1F543-ECF4-4157-88D8-78CA724900B4}"/>
                </a:ext>
              </a:extLst>
            </p:cNvPr>
            <p:cNvSpPr>
              <a:spLocks noChangeArrowheads="1"/>
            </p:cNvSpPr>
            <p:nvPr/>
          </p:nvSpPr>
          <p:spPr bwMode="auto">
            <a:xfrm>
              <a:off x="1619258" y="4491160"/>
              <a:ext cx="111442" cy="239685"/>
            </a:xfrm>
            <a:prstGeom prst="rect">
              <a:avLst/>
            </a:prstGeom>
            <a:solidFill>
              <a:srgbClr val="595A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123">
              <a:extLst>
                <a:ext uri="{FF2B5EF4-FFF2-40B4-BE49-F238E27FC236}">
                  <a16:creationId xmlns:a16="http://schemas.microsoft.com/office/drawing/2014/main" id="{359D6603-BB61-48CA-A7E5-B68E5DA6195A}"/>
                </a:ext>
              </a:extLst>
            </p:cNvPr>
            <p:cNvSpPr>
              <a:spLocks noChangeArrowheads="1"/>
            </p:cNvSpPr>
            <p:nvPr/>
          </p:nvSpPr>
          <p:spPr bwMode="auto">
            <a:xfrm>
              <a:off x="1027938" y="3767582"/>
              <a:ext cx="295661" cy="445453"/>
            </a:xfrm>
            <a:prstGeom prst="rect">
              <a:avLst/>
            </a:prstGeom>
            <a:solidFill>
              <a:srgbClr val="22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124">
              <a:extLst>
                <a:ext uri="{FF2B5EF4-FFF2-40B4-BE49-F238E27FC236}">
                  <a16:creationId xmlns:a16="http://schemas.microsoft.com/office/drawing/2014/main" id="{4A2DD3F1-D5BA-4EBF-8454-21F01A869C9E}"/>
                </a:ext>
              </a:extLst>
            </p:cNvPr>
            <p:cNvSpPr>
              <a:spLocks noChangeArrowheads="1"/>
            </p:cNvSpPr>
            <p:nvPr/>
          </p:nvSpPr>
          <p:spPr bwMode="auto">
            <a:xfrm>
              <a:off x="1594241" y="3107317"/>
              <a:ext cx="54584" cy="74620"/>
            </a:xfrm>
            <a:prstGeom prst="ellipse">
              <a:avLst/>
            </a:prstGeom>
            <a:solidFill>
              <a:srgbClr val="6A6A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1130">
              <a:extLst>
                <a:ext uri="{FF2B5EF4-FFF2-40B4-BE49-F238E27FC236}">
                  <a16:creationId xmlns:a16="http://schemas.microsoft.com/office/drawing/2014/main" id="{F113BADD-4248-479F-9494-C650E21AB42E}"/>
                </a:ext>
              </a:extLst>
            </p:cNvPr>
            <p:cNvSpPr>
              <a:spLocks noEditPoints="1"/>
            </p:cNvSpPr>
            <p:nvPr/>
          </p:nvSpPr>
          <p:spPr bwMode="auto">
            <a:xfrm>
              <a:off x="993822" y="1562932"/>
              <a:ext cx="161477" cy="162806"/>
            </a:xfrm>
            <a:custGeom>
              <a:avLst/>
              <a:gdLst>
                <a:gd name="T0" fmla="*/ 31 w 33"/>
                <a:gd name="T1" fmla="*/ 31 h 33"/>
                <a:gd name="T2" fmla="*/ 28 w 33"/>
                <a:gd name="T3" fmla="*/ 33 h 33"/>
                <a:gd name="T4" fmla="*/ 25 w 33"/>
                <a:gd name="T5" fmla="*/ 32 h 33"/>
                <a:gd name="T6" fmla="*/ 23 w 33"/>
                <a:gd name="T7" fmla="*/ 28 h 33"/>
                <a:gd name="T8" fmla="*/ 25 w 33"/>
                <a:gd name="T9" fmla="*/ 25 h 33"/>
                <a:gd name="T10" fmla="*/ 28 w 33"/>
                <a:gd name="T11" fmla="*/ 23 h 33"/>
                <a:gd name="T12" fmla="*/ 32 w 33"/>
                <a:gd name="T13" fmla="*/ 25 h 33"/>
                <a:gd name="T14" fmla="*/ 33 w 33"/>
                <a:gd name="T15" fmla="*/ 28 h 33"/>
                <a:gd name="T16" fmla="*/ 31 w 33"/>
                <a:gd name="T17" fmla="*/ 31 h 33"/>
                <a:gd name="T18" fmla="*/ 7 w 33"/>
                <a:gd name="T19" fmla="*/ 0 h 33"/>
                <a:gd name="T20" fmla="*/ 25 w 33"/>
                <a:gd name="T21" fmla="*/ 20 h 33"/>
                <a:gd name="T22" fmla="*/ 20 w 33"/>
                <a:gd name="T23" fmla="*/ 25 h 33"/>
                <a:gd name="T24" fmla="*/ 0 w 33"/>
                <a:gd name="T25" fmla="*/ 6 h 33"/>
                <a:gd name="T26" fmla="*/ 7 w 33"/>
                <a:gd name="T2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31" y="31"/>
                  </a:moveTo>
                  <a:cubicBezTo>
                    <a:pt x="30" y="32"/>
                    <a:pt x="29" y="33"/>
                    <a:pt x="28" y="33"/>
                  </a:cubicBezTo>
                  <a:cubicBezTo>
                    <a:pt x="27" y="33"/>
                    <a:pt x="25" y="33"/>
                    <a:pt x="25" y="32"/>
                  </a:cubicBezTo>
                  <a:cubicBezTo>
                    <a:pt x="24" y="31"/>
                    <a:pt x="23" y="30"/>
                    <a:pt x="23" y="28"/>
                  </a:cubicBezTo>
                  <a:cubicBezTo>
                    <a:pt x="23" y="27"/>
                    <a:pt x="24" y="26"/>
                    <a:pt x="25" y="25"/>
                  </a:cubicBezTo>
                  <a:cubicBezTo>
                    <a:pt x="26" y="24"/>
                    <a:pt x="27" y="24"/>
                    <a:pt x="28" y="23"/>
                  </a:cubicBezTo>
                  <a:cubicBezTo>
                    <a:pt x="30" y="23"/>
                    <a:pt x="31" y="24"/>
                    <a:pt x="32" y="25"/>
                  </a:cubicBezTo>
                  <a:cubicBezTo>
                    <a:pt x="33" y="26"/>
                    <a:pt x="33" y="27"/>
                    <a:pt x="33" y="28"/>
                  </a:cubicBezTo>
                  <a:cubicBezTo>
                    <a:pt x="33" y="29"/>
                    <a:pt x="32" y="30"/>
                    <a:pt x="31" y="31"/>
                  </a:cubicBezTo>
                  <a:close/>
                  <a:moveTo>
                    <a:pt x="7" y="0"/>
                  </a:moveTo>
                  <a:cubicBezTo>
                    <a:pt x="25" y="20"/>
                    <a:pt x="25" y="20"/>
                    <a:pt x="25" y="20"/>
                  </a:cubicBezTo>
                  <a:cubicBezTo>
                    <a:pt x="20" y="25"/>
                    <a:pt x="20" y="25"/>
                    <a:pt x="20" y="25"/>
                  </a:cubicBezTo>
                  <a:cubicBezTo>
                    <a:pt x="0" y="6"/>
                    <a:pt x="0" y="6"/>
                    <a:pt x="0" y="6"/>
                  </a:cubicBezTo>
                  <a:lnTo>
                    <a:pt x="7"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131">
              <a:extLst>
                <a:ext uri="{FF2B5EF4-FFF2-40B4-BE49-F238E27FC236}">
                  <a16:creationId xmlns:a16="http://schemas.microsoft.com/office/drawing/2014/main" id="{C3AB3519-1B8E-4FCE-958F-18CDAEF2388F}"/>
                </a:ext>
              </a:extLst>
            </p:cNvPr>
            <p:cNvSpPr>
              <a:spLocks noEditPoints="1"/>
            </p:cNvSpPr>
            <p:nvPr/>
          </p:nvSpPr>
          <p:spPr bwMode="auto">
            <a:xfrm>
              <a:off x="1848964" y="2189278"/>
              <a:ext cx="172848" cy="146976"/>
            </a:xfrm>
            <a:custGeom>
              <a:avLst/>
              <a:gdLst>
                <a:gd name="T0" fmla="*/ 1 w 35"/>
                <a:gd name="T1" fmla="*/ 28 h 30"/>
                <a:gd name="T2" fmla="*/ 0 w 35"/>
                <a:gd name="T3" fmla="*/ 24 h 30"/>
                <a:gd name="T4" fmla="*/ 2 w 35"/>
                <a:gd name="T5" fmla="*/ 21 h 30"/>
                <a:gd name="T6" fmla="*/ 5 w 35"/>
                <a:gd name="T7" fmla="*/ 20 h 30"/>
                <a:gd name="T8" fmla="*/ 9 w 35"/>
                <a:gd name="T9" fmla="*/ 22 h 30"/>
                <a:gd name="T10" fmla="*/ 10 w 35"/>
                <a:gd name="T11" fmla="*/ 26 h 30"/>
                <a:gd name="T12" fmla="*/ 8 w 35"/>
                <a:gd name="T13" fmla="*/ 29 h 30"/>
                <a:gd name="T14" fmla="*/ 5 w 35"/>
                <a:gd name="T15" fmla="*/ 30 h 30"/>
                <a:gd name="T16" fmla="*/ 1 w 35"/>
                <a:gd name="T17" fmla="*/ 28 h 30"/>
                <a:gd name="T18" fmla="*/ 35 w 35"/>
                <a:gd name="T19" fmla="*/ 7 h 30"/>
                <a:gd name="T20" fmla="*/ 14 w 35"/>
                <a:gd name="T21" fmla="*/ 23 h 30"/>
                <a:gd name="T22" fmla="*/ 9 w 35"/>
                <a:gd name="T23" fmla="*/ 17 h 30"/>
                <a:gd name="T24" fmla="*/ 30 w 35"/>
                <a:gd name="T25" fmla="*/ 0 h 30"/>
                <a:gd name="T26" fmla="*/ 35 w 35"/>
                <a:gd name="T2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0">
                  <a:moveTo>
                    <a:pt x="1" y="28"/>
                  </a:moveTo>
                  <a:cubicBezTo>
                    <a:pt x="1" y="27"/>
                    <a:pt x="0" y="26"/>
                    <a:pt x="0" y="24"/>
                  </a:cubicBezTo>
                  <a:cubicBezTo>
                    <a:pt x="0" y="23"/>
                    <a:pt x="1" y="22"/>
                    <a:pt x="2" y="21"/>
                  </a:cubicBezTo>
                  <a:cubicBezTo>
                    <a:pt x="3" y="20"/>
                    <a:pt x="4" y="20"/>
                    <a:pt x="5" y="20"/>
                  </a:cubicBezTo>
                  <a:cubicBezTo>
                    <a:pt x="7" y="21"/>
                    <a:pt x="8" y="21"/>
                    <a:pt x="9" y="22"/>
                  </a:cubicBezTo>
                  <a:cubicBezTo>
                    <a:pt x="9" y="24"/>
                    <a:pt x="10" y="25"/>
                    <a:pt x="10" y="26"/>
                  </a:cubicBezTo>
                  <a:cubicBezTo>
                    <a:pt x="10" y="27"/>
                    <a:pt x="9" y="28"/>
                    <a:pt x="8" y="29"/>
                  </a:cubicBezTo>
                  <a:cubicBezTo>
                    <a:pt x="7" y="30"/>
                    <a:pt x="6" y="30"/>
                    <a:pt x="5" y="30"/>
                  </a:cubicBezTo>
                  <a:cubicBezTo>
                    <a:pt x="3" y="30"/>
                    <a:pt x="2" y="29"/>
                    <a:pt x="1" y="28"/>
                  </a:cubicBezTo>
                  <a:close/>
                  <a:moveTo>
                    <a:pt x="35" y="7"/>
                  </a:moveTo>
                  <a:cubicBezTo>
                    <a:pt x="14" y="23"/>
                    <a:pt x="14" y="23"/>
                    <a:pt x="14" y="23"/>
                  </a:cubicBezTo>
                  <a:cubicBezTo>
                    <a:pt x="9" y="17"/>
                    <a:pt x="9" y="17"/>
                    <a:pt x="9" y="17"/>
                  </a:cubicBezTo>
                  <a:cubicBezTo>
                    <a:pt x="30" y="0"/>
                    <a:pt x="30" y="0"/>
                    <a:pt x="30" y="0"/>
                  </a:cubicBezTo>
                  <a:lnTo>
                    <a:pt x="35" y="7"/>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132">
              <a:extLst>
                <a:ext uri="{FF2B5EF4-FFF2-40B4-BE49-F238E27FC236}">
                  <a16:creationId xmlns:a16="http://schemas.microsoft.com/office/drawing/2014/main" id="{CB6099ED-E2E6-4AA1-B30E-39410A6D9DF2}"/>
                </a:ext>
              </a:extLst>
            </p:cNvPr>
            <p:cNvSpPr>
              <a:spLocks noEditPoints="1"/>
            </p:cNvSpPr>
            <p:nvPr/>
          </p:nvSpPr>
          <p:spPr bwMode="auto">
            <a:xfrm>
              <a:off x="748196" y="2295553"/>
              <a:ext cx="191043" cy="104014"/>
            </a:xfrm>
            <a:custGeom>
              <a:avLst/>
              <a:gdLst>
                <a:gd name="T0" fmla="*/ 39 w 39"/>
                <a:gd name="T1" fmla="*/ 17 h 21"/>
                <a:gd name="T2" fmla="*/ 36 w 39"/>
                <a:gd name="T3" fmla="*/ 20 h 21"/>
                <a:gd name="T4" fmla="*/ 33 w 39"/>
                <a:gd name="T5" fmla="*/ 20 h 21"/>
                <a:gd name="T6" fmla="*/ 30 w 39"/>
                <a:gd name="T7" fmla="*/ 18 h 21"/>
                <a:gd name="T8" fmla="*/ 30 w 39"/>
                <a:gd name="T9" fmla="*/ 14 h 21"/>
                <a:gd name="T10" fmla="*/ 33 w 39"/>
                <a:gd name="T11" fmla="*/ 11 h 21"/>
                <a:gd name="T12" fmla="*/ 36 w 39"/>
                <a:gd name="T13" fmla="*/ 11 h 21"/>
                <a:gd name="T14" fmla="*/ 39 w 39"/>
                <a:gd name="T15" fmla="*/ 13 h 21"/>
                <a:gd name="T16" fmla="*/ 39 w 39"/>
                <a:gd name="T17" fmla="*/ 17 h 21"/>
                <a:gd name="T18" fmla="*/ 3 w 39"/>
                <a:gd name="T19" fmla="*/ 0 h 21"/>
                <a:gd name="T20" fmla="*/ 28 w 39"/>
                <a:gd name="T21" fmla="*/ 10 h 21"/>
                <a:gd name="T22" fmla="*/ 26 w 39"/>
                <a:gd name="T23" fmla="*/ 16 h 21"/>
                <a:gd name="T24" fmla="*/ 0 w 39"/>
                <a:gd name="T25" fmla="*/ 8 h 21"/>
                <a:gd name="T26" fmla="*/ 3 w 39"/>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1">
                  <a:moveTo>
                    <a:pt x="39" y="17"/>
                  </a:moveTo>
                  <a:cubicBezTo>
                    <a:pt x="38" y="18"/>
                    <a:pt x="38" y="19"/>
                    <a:pt x="36" y="20"/>
                  </a:cubicBezTo>
                  <a:cubicBezTo>
                    <a:pt x="35" y="20"/>
                    <a:pt x="34" y="21"/>
                    <a:pt x="33" y="20"/>
                  </a:cubicBezTo>
                  <a:cubicBezTo>
                    <a:pt x="32" y="20"/>
                    <a:pt x="31" y="19"/>
                    <a:pt x="30" y="18"/>
                  </a:cubicBezTo>
                  <a:cubicBezTo>
                    <a:pt x="30" y="17"/>
                    <a:pt x="30" y="15"/>
                    <a:pt x="30" y="14"/>
                  </a:cubicBezTo>
                  <a:cubicBezTo>
                    <a:pt x="31" y="13"/>
                    <a:pt x="32" y="12"/>
                    <a:pt x="33" y="11"/>
                  </a:cubicBezTo>
                  <a:cubicBezTo>
                    <a:pt x="34" y="10"/>
                    <a:pt x="35" y="10"/>
                    <a:pt x="36" y="11"/>
                  </a:cubicBezTo>
                  <a:cubicBezTo>
                    <a:pt x="37" y="11"/>
                    <a:pt x="38" y="12"/>
                    <a:pt x="39" y="13"/>
                  </a:cubicBezTo>
                  <a:cubicBezTo>
                    <a:pt x="39" y="14"/>
                    <a:pt x="39" y="15"/>
                    <a:pt x="39" y="17"/>
                  </a:cubicBezTo>
                  <a:close/>
                  <a:moveTo>
                    <a:pt x="3" y="0"/>
                  </a:moveTo>
                  <a:cubicBezTo>
                    <a:pt x="28" y="10"/>
                    <a:pt x="28" y="10"/>
                    <a:pt x="28" y="10"/>
                  </a:cubicBezTo>
                  <a:cubicBezTo>
                    <a:pt x="26" y="16"/>
                    <a:pt x="26" y="16"/>
                    <a:pt x="26" y="16"/>
                  </a:cubicBezTo>
                  <a:cubicBezTo>
                    <a:pt x="0" y="8"/>
                    <a:pt x="0" y="8"/>
                    <a:pt x="0" y="8"/>
                  </a:cubicBezTo>
                  <a:lnTo>
                    <a:pt x="3" y="0"/>
                  </a:lnTo>
                  <a:close/>
                </a:path>
              </a:pathLst>
            </a:custGeom>
            <a:solidFill>
              <a:srgbClr val="0733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133">
              <a:extLst>
                <a:ext uri="{FF2B5EF4-FFF2-40B4-BE49-F238E27FC236}">
                  <a16:creationId xmlns:a16="http://schemas.microsoft.com/office/drawing/2014/main" id="{5C502922-5800-4ABC-88E8-D0D17141ED0D}"/>
                </a:ext>
              </a:extLst>
            </p:cNvPr>
            <p:cNvSpPr>
              <a:spLocks/>
            </p:cNvSpPr>
            <p:nvPr/>
          </p:nvSpPr>
          <p:spPr bwMode="auto">
            <a:xfrm>
              <a:off x="211458" y="2453835"/>
              <a:ext cx="757346" cy="287169"/>
            </a:xfrm>
            <a:custGeom>
              <a:avLst/>
              <a:gdLst>
                <a:gd name="T0" fmla="*/ 154 w 154"/>
                <a:gd name="T1" fmla="*/ 6 h 59"/>
                <a:gd name="T2" fmla="*/ 73 w 154"/>
                <a:gd name="T3" fmla="*/ 0 h 59"/>
                <a:gd name="T4" fmla="*/ 24 w 154"/>
                <a:gd name="T5" fmla="*/ 5 h 59"/>
                <a:gd name="T6" fmla="*/ 7 w 154"/>
                <a:gd name="T7" fmla="*/ 13 h 59"/>
                <a:gd name="T8" fmla="*/ 0 w 154"/>
                <a:gd name="T9" fmla="*/ 27 h 59"/>
                <a:gd name="T10" fmla="*/ 5 w 154"/>
                <a:gd name="T11" fmla="*/ 41 h 59"/>
                <a:gd name="T12" fmla="*/ 19 w 154"/>
                <a:gd name="T13" fmla="*/ 59 h 59"/>
                <a:gd name="T14" fmla="*/ 22 w 154"/>
                <a:gd name="T15" fmla="*/ 56 h 59"/>
                <a:gd name="T16" fmla="*/ 9 w 154"/>
                <a:gd name="T17" fmla="*/ 39 h 59"/>
                <a:gd name="T18" fmla="*/ 4 w 154"/>
                <a:gd name="T19" fmla="*/ 27 h 59"/>
                <a:gd name="T20" fmla="*/ 10 w 154"/>
                <a:gd name="T21" fmla="*/ 16 h 59"/>
                <a:gd name="T22" fmla="*/ 35 w 154"/>
                <a:gd name="T23" fmla="*/ 6 h 59"/>
                <a:gd name="T24" fmla="*/ 73 w 154"/>
                <a:gd name="T25" fmla="*/ 4 h 59"/>
                <a:gd name="T26" fmla="*/ 128 w 154"/>
                <a:gd name="T27" fmla="*/ 7 h 59"/>
                <a:gd name="T28" fmla="*/ 146 w 154"/>
                <a:gd name="T29" fmla="*/ 9 h 59"/>
                <a:gd name="T30" fmla="*/ 153 w 154"/>
                <a:gd name="T31" fmla="*/ 10 h 59"/>
                <a:gd name="T32" fmla="*/ 154 w 154"/>
                <a:gd name="T33"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59">
                  <a:moveTo>
                    <a:pt x="154" y="6"/>
                  </a:moveTo>
                  <a:cubicBezTo>
                    <a:pt x="154" y="6"/>
                    <a:pt x="113" y="0"/>
                    <a:pt x="73" y="0"/>
                  </a:cubicBezTo>
                  <a:cubicBezTo>
                    <a:pt x="55" y="0"/>
                    <a:pt x="37" y="1"/>
                    <a:pt x="24" y="5"/>
                  </a:cubicBezTo>
                  <a:cubicBezTo>
                    <a:pt x="17" y="7"/>
                    <a:pt x="11" y="9"/>
                    <a:pt x="7" y="13"/>
                  </a:cubicBezTo>
                  <a:cubicBezTo>
                    <a:pt x="3" y="16"/>
                    <a:pt x="0" y="21"/>
                    <a:pt x="0" y="27"/>
                  </a:cubicBezTo>
                  <a:cubicBezTo>
                    <a:pt x="0" y="31"/>
                    <a:pt x="2" y="36"/>
                    <a:pt x="5" y="41"/>
                  </a:cubicBezTo>
                  <a:cubicBezTo>
                    <a:pt x="8" y="47"/>
                    <a:pt x="13" y="52"/>
                    <a:pt x="19" y="59"/>
                  </a:cubicBezTo>
                  <a:cubicBezTo>
                    <a:pt x="22" y="56"/>
                    <a:pt x="22" y="56"/>
                    <a:pt x="22" y="56"/>
                  </a:cubicBezTo>
                  <a:cubicBezTo>
                    <a:pt x="16" y="50"/>
                    <a:pt x="11" y="44"/>
                    <a:pt x="9" y="39"/>
                  </a:cubicBezTo>
                  <a:cubicBezTo>
                    <a:pt x="6" y="34"/>
                    <a:pt x="4" y="30"/>
                    <a:pt x="4" y="27"/>
                  </a:cubicBezTo>
                  <a:cubicBezTo>
                    <a:pt x="5" y="22"/>
                    <a:pt x="6" y="19"/>
                    <a:pt x="10" y="16"/>
                  </a:cubicBezTo>
                  <a:cubicBezTo>
                    <a:pt x="15" y="11"/>
                    <a:pt x="24" y="8"/>
                    <a:pt x="35" y="6"/>
                  </a:cubicBezTo>
                  <a:cubicBezTo>
                    <a:pt x="47" y="4"/>
                    <a:pt x="60" y="4"/>
                    <a:pt x="73" y="4"/>
                  </a:cubicBezTo>
                  <a:cubicBezTo>
                    <a:pt x="93" y="4"/>
                    <a:pt x="113" y="5"/>
                    <a:pt x="128" y="7"/>
                  </a:cubicBezTo>
                  <a:cubicBezTo>
                    <a:pt x="136" y="7"/>
                    <a:pt x="142" y="8"/>
                    <a:pt x="146" y="9"/>
                  </a:cubicBezTo>
                  <a:cubicBezTo>
                    <a:pt x="151" y="9"/>
                    <a:pt x="153" y="10"/>
                    <a:pt x="153" y="10"/>
                  </a:cubicBezTo>
                  <a:lnTo>
                    <a:pt x="154" y="6"/>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134">
              <a:extLst>
                <a:ext uri="{FF2B5EF4-FFF2-40B4-BE49-F238E27FC236}">
                  <a16:creationId xmlns:a16="http://schemas.microsoft.com/office/drawing/2014/main" id="{9A8F95E0-EDAD-46E1-A75E-8A0B59F1F72D}"/>
                </a:ext>
              </a:extLst>
            </p:cNvPr>
            <p:cNvSpPr>
              <a:spLocks/>
            </p:cNvSpPr>
            <p:nvPr/>
          </p:nvSpPr>
          <p:spPr bwMode="auto">
            <a:xfrm>
              <a:off x="220556" y="2071698"/>
              <a:ext cx="905178" cy="307520"/>
            </a:xfrm>
            <a:custGeom>
              <a:avLst/>
              <a:gdLst>
                <a:gd name="T0" fmla="*/ 184 w 184"/>
                <a:gd name="T1" fmla="*/ 61 h 63"/>
                <a:gd name="T2" fmla="*/ 164 w 184"/>
                <a:gd name="T3" fmla="*/ 30 h 63"/>
                <a:gd name="T4" fmla="*/ 82 w 184"/>
                <a:gd name="T5" fmla="*/ 0 h 63"/>
                <a:gd name="T6" fmla="*/ 0 w 184"/>
                <a:gd name="T7" fmla="*/ 16 h 63"/>
                <a:gd name="T8" fmla="*/ 1 w 184"/>
                <a:gd name="T9" fmla="*/ 19 h 63"/>
                <a:gd name="T10" fmla="*/ 82 w 184"/>
                <a:gd name="T11" fmla="*/ 4 h 63"/>
                <a:gd name="T12" fmla="*/ 161 w 184"/>
                <a:gd name="T13" fmla="*/ 33 h 63"/>
                <a:gd name="T14" fmla="*/ 176 w 184"/>
                <a:gd name="T15" fmla="*/ 53 h 63"/>
                <a:gd name="T16" fmla="*/ 179 w 184"/>
                <a:gd name="T17" fmla="*/ 60 h 63"/>
                <a:gd name="T18" fmla="*/ 180 w 184"/>
                <a:gd name="T19" fmla="*/ 62 h 63"/>
                <a:gd name="T20" fmla="*/ 180 w 184"/>
                <a:gd name="T21" fmla="*/ 62 h 63"/>
                <a:gd name="T22" fmla="*/ 180 w 184"/>
                <a:gd name="T23" fmla="*/ 63 h 63"/>
                <a:gd name="T24" fmla="*/ 184 w 184"/>
                <a:gd name="T25"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
                  <a:moveTo>
                    <a:pt x="184" y="61"/>
                  </a:moveTo>
                  <a:cubicBezTo>
                    <a:pt x="184" y="61"/>
                    <a:pt x="179" y="46"/>
                    <a:pt x="164" y="30"/>
                  </a:cubicBezTo>
                  <a:cubicBezTo>
                    <a:pt x="149" y="15"/>
                    <a:pt x="123" y="0"/>
                    <a:pt x="82" y="0"/>
                  </a:cubicBezTo>
                  <a:cubicBezTo>
                    <a:pt x="59" y="0"/>
                    <a:pt x="32" y="4"/>
                    <a:pt x="0" y="16"/>
                  </a:cubicBezTo>
                  <a:cubicBezTo>
                    <a:pt x="1" y="19"/>
                    <a:pt x="1" y="19"/>
                    <a:pt x="1" y="19"/>
                  </a:cubicBezTo>
                  <a:cubicBezTo>
                    <a:pt x="33" y="8"/>
                    <a:pt x="60" y="4"/>
                    <a:pt x="82" y="4"/>
                  </a:cubicBezTo>
                  <a:cubicBezTo>
                    <a:pt x="122" y="4"/>
                    <a:pt x="147" y="18"/>
                    <a:pt x="161" y="33"/>
                  </a:cubicBezTo>
                  <a:cubicBezTo>
                    <a:pt x="168" y="41"/>
                    <a:pt x="173" y="48"/>
                    <a:pt x="176" y="53"/>
                  </a:cubicBezTo>
                  <a:cubicBezTo>
                    <a:pt x="178" y="56"/>
                    <a:pt x="179" y="59"/>
                    <a:pt x="179" y="60"/>
                  </a:cubicBezTo>
                  <a:cubicBezTo>
                    <a:pt x="180" y="61"/>
                    <a:pt x="180" y="62"/>
                    <a:pt x="180" y="62"/>
                  </a:cubicBezTo>
                  <a:cubicBezTo>
                    <a:pt x="180" y="62"/>
                    <a:pt x="180" y="62"/>
                    <a:pt x="180" y="62"/>
                  </a:cubicBezTo>
                  <a:cubicBezTo>
                    <a:pt x="180" y="63"/>
                    <a:pt x="180" y="63"/>
                    <a:pt x="180" y="63"/>
                  </a:cubicBezTo>
                  <a:lnTo>
                    <a:pt x="184" y="6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135">
              <a:extLst>
                <a:ext uri="{FF2B5EF4-FFF2-40B4-BE49-F238E27FC236}">
                  <a16:creationId xmlns:a16="http://schemas.microsoft.com/office/drawing/2014/main" id="{11F3025C-3D3C-4753-872A-2269B52EF987}"/>
                </a:ext>
              </a:extLst>
            </p:cNvPr>
            <p:cNvSpPr>
              <a:spLocks/>
            </p:cNvSpPr>
            <p:nvPr/>
          </p:nvSpPr>
          <p:spPr bwMode="auto">
            <a:xfrm>
              <a:off x="545783" y="1626246"/>
              <a:ext cx="777815" cy="605995"/>
            </a:xfrm>
            <a:custGeom>
              <a:avLst/>
              <a:gdLst>
                <a:gd name="T0" fmla="*/ 155 w 158"/>
                <a:gd name="T1" fmla="*/ 124 h 124"/>
                <a:gd name="T2" fmla="*/ 158 w 158"/>
                <a:gd name="T3" fmla="*/ 112 h 124"/>
                <a:gd name="T4" fmla="*/ 141 w 158"/>
                <a:gd name="T5" fmla="*/ 79 h 124"/>
                <a:gd name="T6" fmla="*/ 62 w 158"/>
                <a:gd name="T7" fmla="*/ 41 h 124"/>
                <a:gd name="T8" fmla="*/ 62 w 158"/>
                <a:gd name="T9" fmla="*/ 41 h 124"/>
                <a:gd name="T10" fmla="*/ 12 w 158"/>
                <a:gd name="T11" fmla="*/ 14 h 124"/>
                <a:gd name="T12" fmla="*/ 5 w 158"/>
                <a:gd name="T13" fmla="*/ 4 h 124"/>
                <a:gd name="T14" fmla="*/ 4 w 158"/>
                <a:gd name="T15" fmla="*/ 1 h 124"/>
                <a:gd name="T16" fmla="*/ 4 w 158"/>
                <a:gd name="T17" fmla="*/ 0 h 124"/>
                <a:gd name="T18" fmla="*/ 4 w 158"/>
                <a:gd name="T19" fmla="*/ 0 h 124"/>
                <a:gd name="T20" fmla="*/ 4 w 158"/>
                <a:gd name="T21" fmla="*/ 0 h 124"/>
                <a:gd name="T22" fmla="*/ 0 w 158"/>
                <a:gd name="T23" fmla="*/ 1 h 124"/>
                <a:gd name="T24" fmla="*/ 9 w 158"/>
                <a:gd name="T25" fmla="*/ 17 h 124"/>
                <a:gd name="T26" fmla="*/ 61 w 158"/>
                <a:gd name="T27" fmla="*/ 45 h 124"/>
                <a:gd name="T28" fmla="*/ 61 w 158"/>
                <a:gd name="T29" fmla="*/ 45 h 124"/>
                <a:gd name="T30" fmla="*/ 138 w 158"/>
                <a:gd name="T31" fmla="*/ 82 h 124"/>
                <a:gd name="T32" fmla="*/ 154 w 158"/>
                <a:gd name="T33" fmla="*/ 112 h 124"/>
                <a:gd name="T34" fmla="*/ 153 w 158"/>
                <a:gd name="T35" fmla="*/ 119 h 124"/>
                <a:gd name="T36" fmla="*/ 152 w 158"/>
                <a:gd name="T37" fmla="*/ 121 h 124"/>
                <a:gd name="T38" fmla="*/ 152 w 158"/>
                <a:gd name="T39" fmla="*/ 122 h 124"/>
                <a:gd name="T40" fmla="*/ 152 w 158"/>
                <a:gd name="T41" fmla="*/ 122 h 124"/>
                <a:gd name="T42" fmla="*/ 152 w 158"/>
                <a:gd name="T43" fmla="*/ 122 h 124"/>
                <a:gd name="T44" fmla="*/ 153 w 158"/>
                <a:gd name="T45" fmla="*/ 122 h 124"/>
                <a:gd name="T46" fmla="*/ 152 w 158"/>
                <a:gd name="T47" fmla="*/ 122 h 124"/>
                <a:gd name="T48" fmla="*/ 152 w 158"/>
                <a:gd name="T49" fmla="*/ 122 h 124"/>
                <a:gd name="T50" fmla="*/ 153 w 158"/>
                <a:gd name="T51" fmla="*/ 122 h 124"/>
                <a:gd name="T52" fmla="*/ 152 w 158"/>
                <a:gd name="T53" fmla="*/ 122 h 124"/>
                <a:gd name="T54" fmla="*/ 155 w 158"/>
                <a:gd name="T55"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124">
                  <a:moveTo>
                    <a:pt x="155" y="124"/>
                  </a:moveTo>
                  <a:cubicBezTo>
                    <a:pt x="156" y="124"/>
                    <a:pt x="158" y="119"/>
                    <a:pt x="158" y="112"/>
                  </a:cubicBezTo>
                  <a:cubicBezTo>
                    <a:pt x="158" y="103"/>
                    <a:pt x="155" y="92"/>
                    <a:pt x="141" y="79"/>
                  </a:cubicBezTo>
                  <a:cubicBezTo>
                    <a:pt x="127" y="66"/>
                    <a:pt x="103" y="53"/>
                    <a:pt x="62" y="41"/>
                  </a:cubicBezTo>
                  <a:cubicBezTo>
                    <a:pt x="62" y="41"/>
                    <a:pt x="62" y="41"/>
                    <a:pt x="62" y="41"/>
                  </a:cubicBezTo>
                  <a:cubicBezTo>
                    <a:pt x="34" y="32"/>
                    <a:pt x="19" y="22"/>
                    <a:pt x="12" y="14"/>
                  </a:cubicBezTo>
                  <a:cubicBezTo>
                    <a:pt x="8" y="10"/>
                    <a:pt x="6" y="6"/>
                    <a:pt x="5" y="4"/>
                  </a:cubicBezTo>
                  <a:cubicBezTo>
                    <a:pt x="4" y="3"/>
                    <a:pt x="4" y="2"/>
                    <a:pt x="4" y="1"/>
                  </a:cubicBezTo>
                  <a:cubicBezTo>
                    <a:pt x="4" y="0"/>
                    <a:pt x="4" y="0"/>
                    <a:pt x="4" y="0"/>
                  </a:cubicBezTo>
                  <a:cubicBezTo>
                    <a:pt x="4" y="0"/>
                    <a:pt x="4" y="0"/>
                    <a:pt x="4" y="0"/>
                  </a:cubicBezTo>
                  <a:cubicBezTo>
                    <a:pt x="4" y="0"/>
                    <a:pt x="4" y="0"/>
                    <a:pt x="4" y="0"/>
                  </a:cubicBezTo>
                  <a:cubicBezTo>
                    <a:pt x="0" y="1"/>
                    <a:pt x="0" y="1"/>
                    <a:pt x="0" y="1"/>
                  </a:cubicBezTo>
                  <a:cubicBezTo>
                    <a:pt x="0" y="1"/>
                    <a:pt x="1" y="8"/>
                    <a:pt x="9" y="17"/>
                  </a:cubicBezTo>
                  <a:cubicBezTo>
                    <a:pt x="17" y="25"/>
                    <a:pt x="33" y="36"/>
                    <a:pt x="61" y="45"/>
                  </a:cubicBezTo>
                  <a:cubicBezTo>
                    <a:pt x="61" y="45"/>
                    <a:pt x="61" y="45"/>
                    <a:pt x="61" y="45"/>
                  </a:cubicBezTo>
                  <a:cubicBezTo>
                    <a:pt x="102" y="57"/>
                    <a:pt x="125" y="70"/>
                    <a:pt x="138" y="82"/>
                  </a:cubicBezTo>
                  <a:cubicBezTo>
                    <a:pt x="151" y="94"/>
                    <a:pt x="154" y="104"/>
                    <a:pt x="154" y="112"/>
                  </a:cubicBezTo>
                  <a:cubicBezTo>
                    <a:pt x="154" y="115"/>
                    <a:pt x="154" y="117"/>
                    <a:pt x="153" y="119"/>
                  </a:cubicBezTo>
                  <a:cubicBezTo>
                    <a:pt x="153" y="120"/>
                    <a:pt x="153" y="121"/>
                    <a:pt x="152" y="121"/>
                  </a:cubicBezTo>
                  <a:cubicBezTo>
                    <a:pt x="152" y="122"/>
                    <a:pt x="152" y="122"/>
                    <a:pt x="152"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cubicBezTo>
                    <a:pt x="152" y="122"/>
                    <a:pt x="152" y="122"/>
                    <a:pt x="152" y="122"/>
                  </a:cubicBezTo>
                  <a:cubicBezTo>
                    <a:pt x="153" y="122"/>
                    <a:pt x="153" y="122"/>
                    <a:pt x="153" y="122"/>
                  </a:cubicBezTo>
                  <a:cubicBezTo>
                    <a:pt x="152" y="122"/>
                    <a:pt x="152" y="122"/>
                    <a:pt x="152" y="122"/>
                  </a:cubicBezTo>
                  <a:lnTo>
                    <a:pt x="155" y="1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136">
              <a:extLst>
                <a:ext uri="{FF2B5EF4-FFF2-40B4-BE49-F238E27FC236}">
                  <a16:creationId xmlns:a16="http://schemas.microsoft.com/office/drawing/2014/main" id="{ECC0BFFE-4F6D-46B2-9643-8BAC37782073}"/>
                </a:ext>
              </a:extLst>
            </p:cNvPr>
            <p:cNvSpPr>
              <a:spLocks/>
            </p:cNvSpPr>
            <p:nvPr/>
          </p:nvSpPr>
          <p:spPr bwMode="auto">
            <a:xfrm>
              <a:off x="1471429" y="1529018"/>
              <a:ext cx="300210" cy="757495"/>
            </a:xfrm>
            <a:custGeom>
              <a:avLst/>
              <a:gdLst>
                <a:gd name="T0" fmla="*/ 10 w 61"/>
                <a:gd name="T1" fmla="*/ 154 h 155"/>
                <a:gd name="T2" fmla="*/ 9 w 61"/>
                <a:gd name="T3" fmla="*/ 148 h 155"/>
                <a:gd name="T4" fmla="*/ 4 w 61"/>
                <a:gd name="T5" fmla="*/ 81 h 155"/>
                <a:gd name="T6" fmla="*/ 10 w 61"/>
                <a:gd name="T7" fmla="*/ 28 h 155"/>
                <a:gd name="T8" fmla="*/ 19 w 61"/>
                <a:gd name="T9" fmla="*/ 11 h 155"/>
                <a:gd name="T10" fmla="*/ 32 w 61"/>
                <a:gd name="T11" fmla="*/ 4 h 155"/>
                <a:gd name="T12" fmla="*/ 33 w 61"/>
                <a:gd name="T13" fmla="*/ 4 h 155"/>
                <a:gd name="T14" fmla="*/ 33 w 61"/>
                <a:gd name="T15" fmla="*/ 2 h 155"/>
                <a:gd name="T16" fmla="*/ 32 w 61"/>
                <a:gd name="T17" fmla="*/ 4 h 155"/>
                <a:gd name="T18" fmla="*/ 53 w 61"/>
                <a:gd name="T19" fmla="*/ 14 h 155"/>
                <a:gd name="T20" fmla="*/ 57 w 61"/>
                <a:gd name="T21" fmla="*/ 25 h 155"/>
                <a:gd name="T22" fmla="*/ 56 w 61"/>
                <a:gd name="T23" fmla="*/ 30 h 155"/>
                <a:gd name="T24" fmla="*/ 56 w 61"/>
                <a:gd name="T25" fmla="*/ 32 h 155"/>
                <a:gd name="T26" fmla="*/ 56 w 61"/>
                <a:gd name="T27" fmla="*/ 32 h 155"/>
                <a:gd name="T28" fmla="*/ 56 w 61"/>
                <a:gd name="T29" fmla="*/ 32 h 155"/>
                <a:gd name="T30" fmla="*/ 60 w 61"/>
                <a:gd name="T31" fmla="*/ 34 h 155"/>
                <a:gd name="T32" fmla="*/ 61 w 61"/>
                <a:gd name="T33" fmla="*/ 25 h 155"/>
                <a:gd name="T34" fmla="*/ 56 w 61"/>
                <a:gd name="T35" fmla="*/ 11 h 155"/>
                <a:gd name="T36" fmla="*/ 33 w 61"/>
                <a:gd name="T37" fmla="*/ 0 h 155"/>
                <a:gd name="T38" fmla="*/ 33 w 61"/>
                <a:gd name="T39" fmla="*/ 0 h 155"/>
                <a:gd name="T40" fmla="*/ 33 w 61"/>
                <a:gd name="T41" fmla="*/ 0 h 155"/>
                <a:gd name="T42" fmla="*/ 32 w 61"/>
                <a:gd name="T43" fmla="*/ 0 h 155"/>
                <a:gd name="T44" fmla="*/ 16 w 61"/>
                <a:gd name="T45" fmla="*/ 8 h 155"/>
                <a:gd name="T46" fmla="*/ 3 w 61"/>
                <a:gd name="T47" fmla="*/ 39 h 155"/>
                <a:gd name="T48" fmla="*/ 0 w 61"/>
                <a:gd name="T49" fmla="*/ 81 h 155"/>
                <a:gd name="T50" fmla="*/ 6 w 61"/>
                <a:gd name="T51" fmla="*/ 155 h 155"/>
                <a:gd name="T52" fmla="*/ 10 w 61"/>
                <a:gd name="T53"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155">
                  <a:moveTo>
                    <a:pt x="10" y="154"/>
                  </a:moveTo>
                  <a:cubicBezTo>
                    <a:pt x="10" y="154"/>
                    <a:pt x="9" y="152"/>
                    <a:pt x="9" y="148"/>
                  </a:cubicBezTo>
                  <a:cubicBezTo>
                    <a:pt x="7" y="136"/>
                    <a:pt x="4" y="109"/>
                    <a:pt x="4" y="81"/>
                  </a:cubicBezTo>
                  <a:cubicBezTo>
                    <a:pt x="4" y="62"/>
                    <a:pt x="6" y="42"/>
                    <a:pt x="10" y="28"/>
                  </a:cubicBezTo>
                  <a:cubicBezTo>
                    <a:pt x="12" y="21"/>
                    <a:pt x="15" y="15"/>
                    <a:pt x="19" y="11"/>
                  </a:cubicBezTo>
                  <a:cubicBezTo>
                    <a:pt x="23" y="7"/>
                    <a:pt x="27" y="4"/>
                    <a:pt x="32" y="4"/>
                  </a:cubicBezTo>
                  <a:cubicBezTo>
                    <a:pt x="33" y="4"/>
                    <a:pt x="33" y="4"/>
                    <a:pt x="33" y="4"/>
                  </a:cubicBezTo>
                  <a:cubicBezTo>
                    <a:pt x="33" y="2"/>
                    <a:pt x="33" y="2"/>
                    <a:pt x="33" y="2"/>
                  </a:cubicBezTo>
                  <a:cubicBezTo>
                    <a:pt x="32" y="4"/>
                    <a:pt x="32" y="4"/>
                    <a:pt x="32" y="4"/>
                  </a:cubicBezTo>
                  <a:cubicBezTo>
                    <a:pt x="43" y="6"/>
                    <a:pt x="49" y="10"/>
                    <a:pt x="53" y="14"/>
                  </a:cubicBezTo>
                  <a:cubicBezTo>
                    <a:pt x="56" y="17"/>
                    <a:pt x="57" y="22"/>
                    <a:pt x="57" y="25"/>
                  </a:cubicBezTo>
                  <a:cubicBezTo>
                    <a:pt x="57" y="27"/>
                    <a:pt x="57" y="29"/>
                    <a:pt x="56" y="30"/>
                  </a:cubicBezTo>
                  <a:cubicBezTo>
                    <a:pt x="56" y="31"/>
                    <a:pt x="56" y="32"/>
                    <a:pt x="56" y="32"/>
                  </a:cubicBezTo>
                  <a:cubicBezTo>
                    <a:pt x="56" y="32"/>
                    <a:pt x="56" y="32"/>
                    <a:pt x="56" y="32"/>
                  </a:cubicBezTo>
                  <a:cubicBezTo>
                    <a:pt x="56" y="32"/>
                    <a:pt x="56" y="32"/>
                    <a:pt x="56" y="32"/>
                  </a:cubicBezTo>
                  <a:cubicBezTo>
                    <a:pt x="60" y="34"/>
                    <a:pt x="60" y="34"/>
                    <a:pt x="60" y="34"/>
                  </a:cubicBezTo>
                  <a:cubicBezTo>
                    <a:pt x="60" y="34"/>
                    <a:pt x="61" y="30"/>
                    <a:pt x="61" y="25"/>
                  </a:cubicBezTo>
                  <a:cubicBezTo>
                    <a:pt x="61" y="21"/>
                    <a:pt x="60" y="16"/>
                    <a:pt x="56" y="11"/>
                  </a:cubicBezTo>
                  <a:cubicBezTo>
                    <a:pt x="52" y="6"/>
                    <a:pt x="45" y="2"/>
                    <a:pt x="33" y="0"/>
                  </a:cubicBezTo>
                  <a:cubicBezTo>
                    <a:pt x="33" y="0"/>
                    <a:pt x="33" y="0"/>
                    <a:pt x="33" y="0"/>
                  </a:cubicBezTo>
                  <a:cubicBezTo>
                    <a:pt x="33" y="0"/>
                    <a:pt x="33" y="0"/>
                    <a:pt x="33" y="0"/>
                  </a:cubicBezTo>
                  <a:cubicBezTo>
                    <a:pt x="32" y="0"/>
                    <a:pt x="32" y="0"/>
                    <a:pt x="32" y="0"/>
                  </a:cubicBezTo>
                  <a:cubicBezTo>
                    <a:pt x="26" y="0"/>
                    <a:pt x="20" y="3"/>
                    <a:pt x="16" y="8"/>
                  </a:cubicBezTo>
                  <a:cubicBezTo>
                    <a:pt x="10" y="15"/>
                    <a:pt x="6" y="26"/>
                    <a:pt x="3" y="39"/>
                  </a:cubicBezTo>
                  <a:cubicBezTo>
                    <a:pt x="1" y="52"/>
                    <a:pt x="0" y="67"/>
                    <a:pt x="0" y="81"/>
                  </a:cubicBezTo>
                  <a:cubicBezTo>
                    <a:pt x="0" y="119"/>
                    <a:pt x="6" y="155"/>
                    <a:pt x="6" y="155"/>
                  </a:cubicBezTo>
                  <a:lnTo>
                    <a:pt x="10" y="15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137">
              <a:extLst>
                <a:ext uri="{FF2B5EF4-FFF2-40B4-BE49-F238E27FC236}">
                  <a16:creationId xmlns:a16="http://schemas.microsoft.com/office/drawing/2014/main" id="{71633728-F553-4E6E-B8CA-89D2DFE5071A}"/>
                </a:ext>
              </a:extLst>
            </p:cNvPr>
            <p:cNvSpPr>
              <a:spLocks/>
            </p:cNvSpPr>
            <p:nvPr/>
          </p:nvSpPr>
          <p:spPr bwMode="auto">
            <a:xfrm>
              <a:off x="1696585" y="1587809"/>
              <a:ext cx="457137" cy="737144"/>
            </a:xfrm>
            <a:custGeom>
              <a:avLst/>
              <a:gdLst>
                <a:gd name="T0" fmla="*/ 3 w 93"/>
                <a:gd name="T1" fmla="*/ 151 h 151"/>
                <a:gd name="T2" fmla="*/ 4 w 93"/>
                <a:gd name="T3" fmla="*/ 150 h 151"/>
                <a:gd name="T4" fmla="*/ 19 w 93"/>
                <a:gd name="T5" fmla="*/ 109 h 151"/>
                <a:gd name="T6" fmla="*/ 71 w 93"/>
                <a:gd name="T7" fmla="*/ 51 h 151"/>
                <a:gd name="T8" fmla="*/ 71 w 93"/>
                <a:gd name="T9" fmla="*/ 51 h 151"/>
                <a:gd name="T10" fmla="*/ 71 w 93"/>
                <a:gd name="T11" fmla="*/ 51 h 151"/>
                <a:gd name="T12" fmla="*/ 93 w 93"/>
                <a:gd name="T13" fmla="*/ 14 h 151"/>
                <a:gd name="T14" fmla="*/ 90 w 93"/>
                <a:gd name="T15" fmla="*/ 0 h 151"/>
                <a:gd name="T16" fmla="*/ 87 w 93"/>
                <a:gd name="T17" fmla="*/ 2 h 151"/>
                <a:gd name="T18" fmla="*/ 87 w 93"/>
                <a:gd name="T19" fmla="*/ 2 h 151"/>
                <a:gd name="T20" fmla="*/ 89 w 93"/>
                <a:gd name="T21" fmla="*/ 14 h 151"/>
                <a:gd name="T22" fmla="*/ 68 w 93"/>
                <a:gd name="T23" fmla="*/ 48 h 151"/>
                <a:gd name="T24" fmla="*/ 70 w 93"/>
                <a:gd name="T25" fmla="*/ 49 h 151"/>
                <a:gd name="T26" fmla="*/ 69 w 93"/>
                <a:gd name="T27" fmla="*/ 48 h 151"/>
                <a:gd name="T28" fmla="*/ 14 w 93"/>
                <a:gd name="T29" fmla="*/ 112 h 151"/>
                <a:gd name="T30" fmla="*/ 0 w 93"/>
                <a:gd name="T31" fmla="*/ 150 h 151"/>
                <a:gd name="T32" fmla="*/ 3 w 93"/>
                <a:gd name="T3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151">
                  <a:moveTo>
                    <a:pt x="3" y="151"/>
                  </a:moveTo>
                  <a:cubicBezTo>
                    <a:pt x="3" y="151"/>
                    <a:pt x="4" y="151"/>
                    <a:pt x="4" y="150"/>
                  </a:cubicBezTo>
                  <a:cubicBezTo>
                    <a:pt x="5" y="147"/>
                    <a:pt x="9" y="129"/>
                    <a:pt x="19" y="109"/>
                  </a:cubicBezTo>
                  <a:cubicBezTo>
                    <a:pt x="30" y="89"/>
                    <a:pt x="46" y="66"/>
                    <a:pt x="71" y="51"/>
                  </a:cubicBezTo>
                  <a:cubicBezTo>
                    <a:pt x="71" y="51"/>
                    <a:pt x="71" y="51"/>
                    <a:pt x="71" y="51"/>
                  </a:cubicBezTo>
                  <a:cubicBezTo>
                    <a:pt x="71" y="51"/>
                    <a:pt x="71" y="51"/>
                    <a:pt x="71" y="51"/>
                  </a:cubicBezTo>
                  <a:cubicBezTo>
                    <a:pt x="89" y="38"/>
                    <a:pt x="93" y="24"/>
                    <a:pt x="93" y="14"/>
                  </a:cubicBezTo>
                  <a:cubicBezTo>
                    <a:pt x="93" y="6"/>
                    <a:pt x="90" y="0"/>
                    <a:pt x="90" y="0"/>
                  </a:cubicBezTo>
                  <a:cubicBezTo>
                    <a:pt x="87" y="2"/>
                    <a:pt x="87" y="2"/>
                    <a:pt x="87" y="2"/>
                  </a:cubicBezTo>
                  <a:cubicBezTo>
                    <a:pt x="87" y="2"/>
                    <a:pt x="87" y="2"/>
                    <a:pt x="87" y="2"/>
                  </a:cubicBezTo>
                  <a:cubicBezTo>
                    <a:pt x="87" y="3"/>
                    <a:pt x="89" y="7"/>
                    <a:pt x="89" y="14"/>
                  </a:cubicBezTo>
                  <a:cubicBezTo>
                    <a:pt x="89" y="23"/>
                    <a:pt x="86" y="35"/>
                    <a:pt x="68" y="48"/>
                  </a:cubicBezTo>
                  <a:cubicBezTo>
                    <a:pt x="70" y="49"/>
                    <a:pt x="70" y="49"/>
                    <a:pt x="70" y="49"/>
                  </a:cubicBezTo>
                  <a:cubicBezTo>
                    <a:pt x="69" y="48"/>
                    <a:pt x="69" y="48"/>
                    <a:pt x="69" y="48"/>
                  </a:cubicBezTo>
                  <a:cubicBezTo>
                    <a:pt x="41" y="65"/>
                    <a:pt x="24" y="90"/>
                    <a:pt x="14" y="112"/>
                  </a:cubicBezTo>
                  <a:cubicBezTo>
                    <a:pt x="3" y="133"/>
                    <a:pt x="0" y="150"/>
                    <a:pt x="0" y="150"/>
                  </a:cubicBezTo>
                  <a:lnTo>
                    <a:pt x="3" y="1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138">
              <a:extLst>
                <a:ext uri="{FF2B5EF4-FFF2-40B4-BE49-F238E27FC236}">
                  <a16:creationId xmlns:a16="http://schemas.microsoft.com/office/drawing/2014/main" id="{D536D85C-3DA7-46E5-B787-F8E2295CAB61}"/>
                </a:ext>
              </a:extLst>
            </p:cNvPr>
            <p:cNvSpPr>
              <a:spLocks/>
            </p:cNvSpPr>
            <p:nvPr/>
          </p:nvSpPr>
          <p:spPr bwMode="auto">
            <a:xfrm>
              <a:off x="1839866" y="2239028"/>
              <a:ext cx="930194" cy="248730"/>
            </a:xfrm>
            <a:custGeom>
              <a:avLst/>
              <a:gdLst>
                <a:gd name="T0" fmla="*/ 3 w 189"/>
                <a:gd name="T1" fmla="*/ 51 h 51"/>
                <a:gd name="T2" fmla="*/ 3 w 189"/>
                <a:gd name="T3" fmla="*/ 51 h 51"/>
                <a:gd name="T4" fmla="*/ 127 w 189"/>
                <a:gd name="T5" fmla="*/ 4 h 51"/>
                <a:gd name="T6" fmla="*/ 186 w 189"/>
                <a:gd name="T7" fmla="*/ 12 h 51"/>
                <a:gd name="T8" fmla="*/ 186 w 189"/>
                <a:gd name="T9" fmla="*/ 10 h 51"/>
                <a:gd name="T10" fmla="*/ 184 w 189"/>
                <a:gd name="T11" fmla="*/ 11 h 51"/>
                <a:gd name="T12" fmla="*/ 185 w 189"/>
                <a:gd name="T13" fmla="*/ 12 h 51"/>
                <a:gd name="T14" fmla="*/ 189 w 189"/>
                <a:gd name="T15" fmla="*/ 10 h 51"/>
                <a:gd name="T16" fmla="*/ 188 w 189"/>
                <a:gd name="T17" fmla="*/ 8 h 51"/>
                <a:gd name="T18" fmla="*/ 187 w 189"/>
                <a:gd name="T19" fmla="*/ 8 h 51"/>
                <a:gd name="T20" fmla="*/ 187 w 189"/>
                <a:gd name="T21" fmla="*/ 8 h 51"/>
                <a:gd name="T22" fmla="*/ 127 w 189"/>
                <a:gd name="T23" fmla="*/ 0 h 51"/>
                <a:gd name="T24" fmla="*/ 0 w 189"/>
                <a:gd name="T25" fmla="*/ 48 h 51"/>
                <a:gd name="T26" fmla="*/ 3 w 189"/>
                <a:gd name="T2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51">
                  <a:moveTo>
                    <a:pt x="3" y="51"/>
                  </a:moveTo>
                  <a:cubicBezTo>
                    <a:pt x="3" y="51"/>
                    <a:pt x="3" y="51"/>
                    <a:pt x="3" y="51"/>
                  </a:cubicBezTo>
                  <a:cubicBezTo>
                    <a:pt x="6" y="48"/>
                    <a:pt x="48" y="4"/>
                    <a:pt x="127" y="4"/>
                  </a:cubicBezTo>
                  <a:cubicBezTo>
                    <a:pt x="145" y="4"/>
                    <a:pt x="164" y="6"/>
                    <a:pt x="186" y="12"/>
                  </a:cubicBezTo>
                  <a:cubicBezTo>
                    <a:pt x="186" y="10"/>
                    <a:pt x="186" y="10"/>
                    <a:pt x="186" y="10"/>
                  </a:cubicBezTo>
                  <a:cubicBezTo>
                    <a:pt x="184" y="11"/>
                    <a:pt x="184" y="11"/>
                    <a:pt x="184" y="11"/>
                  </a:cubicBezTo>
                  <a:cubicBezTo>
                    <a:pt x="185" y="12"/>
                    <a:pt x="185" y="12"/>
                    <a:pt x="185" y="12"/>
                  </a:cubicBezTo>
                  <a:cubicBezTo>
                    <a:pt x="189" y="10"/>
                    <a:pt x="189" y="10"/>
                    <a:pt x="189" y="10"/>
                  </a:cubicBezTo>
                  <a:cubicBezTo>
                    <a:pt x="188" y="8"/>
                    <a:pt x="188" y="8"/>
                    <a:pt x="188" y="8"/>
                  </a:cubicBezTo>
                  <a:cubicBezTo>
                    <a:pt x="187" y="8"/>
                    <a:pt x="187" y="8"/>
                    <a:pt x="187" y="8"/>
                  </a:cubicBezTo>
                  <a:cubicBezTo>
                    <a:pt x="187" y="8"/>
                    <a:pt x="187" y="8"/>
                    <a:pt x="187" y="8"/>
                  </a:cubicBezTo>
                  <a:cubicBezTo>
                    <a:pt x="165" y="2"/>
                    <a:pt x="145" y="0"/>
                    <a:pt x="127" y="0"/>
                  </a:cubicBezTo>
                  <a:cubicBezTo>
                    <a:pt x="44" y="0"/>
                    <a:pt x="0" y="48"/>
                    <a:pt x="0" y="48"/>
                  </a:cubicBezTo>
                  <a:lnTo>
                    <a:pt x="3" y="51"/>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139">
              <a:extLst>
                <a:ext uri="{FF2B5EF4-FFF2-40B4-BE49-F238E27FC236}">
                  <a16:creationId xmlns:a16="http://schemas.microsoft.com/office/drawing/2014/main" id="{711A4444-F382-4E7C-A055-7525E8DF079E}"/>
                </a:ext>
              </a:extLst>
            </p:cNvPr>
            <p:cNvSpPr>
              <a:spLocks/>
            </p:cNvSpPr>
            <p:nvPr/>
          </p:nvSpPr>
          <p:spPr bwMode="auto">
            <a:xfrm>
              <a:off x="1949034" y="2447056"/>
              <a:ext cx="918823" cy="128887"/>
            </a:xfrm>
            <a:custGeom>
              <a:avLst/>
              <a:gdLst>
                <a:gd name="T0" fmla="*/ 0 w 187"/>
                <a:gd name="T1" fmla="*/ 25 h 26"/>
                <a:gd name="T2" fmla="*/ 8 w 187"/>
                <a:gd name="T3" fmla="*/ 26 h 26"/>
                <a:gd name="T4" fmla="*/ 143 w 187"/>
                <a:gd name="T5" fmla="*/ 4 h 26"/>
                <a:gd name="T6" fmla="*/ 142 w 187"/>
                <a:gd name="T7" fmla="*/ 3 h 26"/>
                <a:gd name="T8" fmla="*/ 143 w 187"/>
                <a:gd name="T9" fmla="*/ 5 h 26"/>
                <a:gd name="T10" fmla="*/ 143 w 187"/>
                <a:gd name="T11" fmla="*/ 4 h 26"/>
                <a:gd name="T12" fmla="*/ 152 w 187"/>
                <a:gd name="T13" fmla="*/ 4 h 26"/>
                <a:gd name="T14" fmla="*/ 168 w 187"/>
                <a:gd name="T15" fmla="*/ 7 h 26"/>
                <a:gd name="T16" fmla="*/ 183 w 187"/>
                <a:gd name="T17" fmla="*/ 23 h 26"/>
                <a:gd name="T18" fmla="*/ 187 w 187"/>
                <a:gd name="T19" fmla="*/ 21 h 26"/>
                <a:gd name="T20" fmla="*/ 170 w 187"/>
                <a:gd name="T21" fmla="*/ 4 h 26"/>
                <a:gd name="T22" fmla="*/ 152 w 187"/>
                <a:gd name="T23" fmla="*/ 0 h 26"/>
                <a:gd name="T24" fmla="*/ 142 w 187"/>
                <a:gd name="T25" fmla="*/ 1 h 26"/>
                <a:gd name="T26" fmla="*/ 142 w 187"/>
                <a:gd name="T27" fmla="*/ 1 h 26"/>
                <a:gd name="T28" fmla="*/ 142 w 187"/>
                <a:gd name="T29" fmla="*/ 1 h 26"/>
                <a:gd name="T30" fmla="*/ 8 w 187"/>
                <a:gd name="T31" fmla="*/ 22 h 26"/>
                <a:gd name="T32" fmla="*/ 1 w 187"/>
                <a:gd name="T33" fmla="*/ 21 h 26"/>
                <a:gd name="T34" fmla="*/ 0 w 187"/>
                <a:gd name="T3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26">
                  <a:moveTo>
                    <a:pt x="0" y="25"/>
                  </a:moveTo>
                  <a:cubicBezTo>
                    <a:pt x="0" y="25"/>
                    <a:pt x="3" y="26"/>
                    <a:pt x="8" y="26"/>
                  </a:cubicBezTo>
                  <a:cubicBezTo>
                    <a:pt x="31" y="25"/>
                    <a:pt x="96" y="24"/>
                    <a:pt x="143" y="4"/>
                  </a:cubicBezTo>
                  <a:cubicBezTo>
                    <a:pt x="142" y="3"/>
                    <a:pt x="142" y="3"/>
                    <a:pt x="142" y="3"/>
                  </a:cubicBezTo>
                  <a:cubicBezTo>
                    <a:pt x="143" y="5"/>
                    <a:pt x="143" y="5"/>
                    <a:pt x="143" y="5"/>
                  </a:cubicBezTo>
                  <a:cubicBezTo>
                    <a:pt x="143" y="4"/>
                    <a:pt x="143" y="4"/>
                    <a:pt x="143" y="4"/>
                  </a:cubicBezTo>
                  <a:cubicBezTo>
                    <a:pt x="144" y="4"/>
                    <a:pt x="147" y="4"/>
                    <a:pt x="152" y="4"/>
                  </a:cubicBezTo>
                  <a:cubicBezTo>
                    <a:pt x="157" y="4"/>
                    <a:pt x="163" y="4"/>
                    <a:pt x="168" y="7"/>
                  </a:cubicBezTo>
                  <a:cubicBezTo>
                    <a:pt x="174" y="10"/>
                    <a:pt x="179" y="15"/>
                    <a:pt x="183" y="23"/>
                  </a:cubicBezTo>
                  <a:cubicBezTo>
                    <a:pt x="187" y="21"/>
                    <a:pt x="187" y="21"/>
                    <a:pt x="187" y="21"/>
                  </a:cubicBezTo>
                  <a:cubicBezTo>
                    <a:pt x="183" y="12"/>
                    <a:pt x="177" y="7"/>
                    <a:pt x="170" y="4"/>
                  </a:cubicBezTo>
                  <a:cubicBezTo>
                    <a:pt x="164" y="0"/>
                    <a:pt x="157" y="0"/>
                    <a:pt x="152" y="0"/>
                  </a:cubicBezTo>
                  <a:cubicBezTo>
                    <a:pt x="146" y="0"/>
                    <a:pt x="142" y="1"/>
                    <a:pt x="142" y="1"/>
                  </a:cubicBezTo>
                  <a:cubicBezTo>
                    <a:pt x="142" y="1"/>
                    <a:pt x="142" y="1"/>
                    <a:pt x="142" y="1"/>
                  </a:cubicBezTo>
                  <a:cubicBezTo>
                    <a:pt x="142" y="1"/>
                    <a:pt x="142" y="1"/>
                    <a:pt x="142" y="1"/>
                  </a:cubicBezTo>
                  <a:cubicBezTo>
                    <a:pt x="96" y="20"/>
                    <a:pt x="30" y="22"/>
                    <a:pt x="8" y="22"/>
                  </a:cubicBezTo>
                  <a:cubicBezTo>
                    <a:pt x="3" y="22"/>
                    <a:pt x="1" y="21"/>
                    <a:pt x="1" y="21"/>
                  </a:cubicBezTo>
                  <a:lnTo>
                    <a:pt x="0" y="2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140">
              <a:extLst>
                <a:ext uri="{FF2B5EF4-FFF2-40B4-BE49-F238E27FC236}">
                  <a16:creationId xmlns:a16="http://schemas.microsoft.com/office/drawing/2014/main" id="{817636E9-271D-4C52-BB2A-B202F2F17834}"/>
                </a:ext>
              </a:extLst>
            </p:cNvPr>
            <p:cNvSpPr>
              <a:spLocks/>
            </p:cNvSpPr>
            <p:nvPr/>
          </p:nvSpPr>
          <p:spPr bwMode="auto">
            <a:xfrm>
              <a:off x="2817823" y="2512630"/>
              <a:ext cx="70502" cy="97231"/>
            </a:xfrm>
            <a:custGeom>
              <a:avLst/>
              <a:gdLst>
                <a:gd name="T0" fmla="*/ 0 w 31"/>
                <a:gd name="T1" fmla="*/ 15 h 43"/>
                <a:gd name="T2" fmla="*/ 24 w 31"/>
                <a:gd name="T3" fmla="*/ 0 h 43"/>
                <a:gd name="T4" fmla="*/ 31 w 31"/>
                <a:gd name="T5" fmla="*/ 43 h 43"/>
                <a:gd name="T6" fmla="*/ 0 w 31"/>
                <a:gd name="T7" fmla="*/ 15 h 43"/>
              </a:gdLst>
              <a:ahLst/>
              <a:cxnLst>
                <a:cxn ang="0">
                  <a:pos x="T0" y="T1"/>
                </a:cxn>
                <a:cxn ang="0">
                  <a:pos x="T2" y="T3"/>
                </a:cxn>
                <a:cxn ang="0">
                  <a:pos x="T4" y="T5"/>
                </a:cxn>
                <a:cxn ang="0">
                  <a:pos x="T6" y="T7"/>
                </a:cxn>
              </a:cxnLst>
              <a:rect l="0" t="0" r="r" b="b"/>
              <a:pathLst>
                <a:path w="31" h="43">
                  <a:moveTo>
                    <a:pt x="0" y="15"/>
                  </a:moveTo>
                  <a:lnTo>
                    <a:pt x="24" y="0"/>
                  </a:lnTo>
                  <a:lnTo>
                    <a:pt x="31" y="43"/>
                  </a:lnTo>
                  <a:lnTo>
                    <a:pt x="0" y="15"/>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41">
              <a:extLst>
                <a:ext uri="{FF2B5EF4-FFF2-40B4-BE49-F238E27FC236}">
                  <a16:creationId xmlns:a16="http://schemas.microsoft.com/office/drawing/2014/main" id="{89A0E96B-C53C-4CBF-9E22-84BB480379DB}"/>
                </a:ext>
              </a:extLst>
            </p:cNvPr>
            <p:cNvSpPr>
              <a:spLocks/>
            </p:cNvSpPr>
            <p:nvPr/>
          </p:nvSpPr>
          <p:spPr bwMode="auto">
            <a:xfrm>
              <a:off x="2720027" y="2252595"/>
              <a:ext cx="88698" cy="63313"/>
            </a:xfrm>
            <a:custGeom>
              <a:avLst/>
              <a:gdLst>
                <a:gd name="T0" fmla="*/ 0 w 39"/>
                <a:gd name="T1" fmla="*/ 28 h 28"/>
                <a:gd name="T2" fmla="*/ 0 w 39"/>
                <a:gd name="T3" fmla="*/ 0 h 28"/>
                <a:gd name="T4" fmla="*/ 39 w 39"/>
                <a:gd name="T5" fmla="*/ 19 h 28"/>
                <a:gd name="T6" fmla="*/ 0 w 39"/>
                <a:gd name="T7" fmla="*/ 28 h 28"/>
              </a:gdLst>
              <a:ahLst/>
              <a:cxnLst>
                <a:cxn ang="0">
                  <a:pos x="T0" y="T1"/>
                </a:cxn>
                <a:cxn ang="0">
                  <a:pos x="T2" y="T3"/>
                </a:cxn>
                <a:cxn ang="0">
                  <a:pos x="T4" y="T5"/>
                </a:cxn>
                <a:cxn ang="0">
                  <a:pos x="T6" y="T7"/>
                </a:cxn>
              </a:cxnLst>
              <a:rect l="0" t="0" r="r" b="b"/>
              <a:pathLst>
                <a:path w="39" h="28">
                  <a:moveTo>
                    <a:pt x="0" y="28"/>
                  </a:moveTo>
                  <a:lnTo>
                    <a:pt x="0" y="0"/>
                  </a:lnTo>
                  <a:lnTo>
                    <a:pt x="39" y="19"/>
                  </a:lnTo>
                  <a:lnTo>
                    <a:pt x="0" y="28"/>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142">
              <a:extLst>
                <a:ext uri="{FF2B5EF4-FFF2-40B4-BE49-F238E27FC236}">
                  <a16:creationId xmlns:a16="http://schemas.microsoft.com/office/drawing/2014/main" id="{E2A7E42B-C492-45AC-BCE2-45AB6D2C158F}"/>
                </a:ext>
              </a:extLst>
            </p:cNvPr>
            <p:cNvSpPr>
              <a:spLocks/>
            </p:cNvSpPr>
            <p:nvPr/>
          </p:nvSpPr>
          <p:spPr bwMode="auto">
            <a:xfrm>
              <a:off x="2094590" y="1538060"/>
              <a:ext cx="75051" cy="99492"/>
            </a:xfrm>
            <a:custGeom>
              <a:avLst/>
              <a:gdLst>
                <a:gd name="T0" fmla="*/ 33 w 33"/>
                <a:gd name="T1" fmla="*/ 24 h 44"/>
                <a:gd name="T2" fmla="*/ 11 w 33"/>
                <a:gd name="T3" fmla="*/ 44 h 44"/>
                <a:gd name="T4" fmla="*/ 0 w 33"/>
                <a:gd name="T5" fmla="*/ 0 h 44"/>
                <a:gd name="T6" fmla="*/ 33 w 33"/>
                <a:gd name="T7" fmla="*/ 24 h 44"/>
              </a:gdLst>
              <a:ahLst/>
              <a:cxnLst>
                <a:cxn ang="0">
                  <a:pos x="T0" y="T1"/>
                </a:cxn>
                <a:cxn ang="0">
                  <a:pos x="T2" y="T3"/>
                </a:cxn>
                <a:cxn ang="0">
                  <a:pos x="T4" y="T5"/>
                </a:cxn>
                <a:cxn ang="0">
                  <a:pos x="T6" y="T7"/>
                </a:cxn>
              </a:cxnLst>
              <a:rect l="0" t="0" r="r" b="b"/>
              <a:pathLst>
                <a:path w="33" h="44">
                  <a:moveTo>
                    <a:pt x="33" y="24"/>
                  </a:moveTo>
                  <a:lnTo>
                    <a:pt x="11" y="44"/>
                  </a:lnTo>
                  <a:lnTo>
                    <a:pt x="0" y="0"/>
                  </a:lnTo>
                  <a:lnTo>
                    <a:pt x="33" y="24"/>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143">
              <a:extLst>
                <a:ext uri="{FF2B5EF4-FFF2-40B4-BE49-F238E27FC236}">
                  <a16:creationId xmlns:a16="http://schemas.microsoft.com/office/drawing/2014/main" id="{2B4CB91A-CF02-4698-9A8A-1741D5AE101A}"/>
                </a:ext>
              </a:extLst>
            </p:cNvPr>
            <p:cNvSpPr>
              <a:spLocks/>
            </p:cNvSpPr>
            <p:nvPr/>
          </p:nvSpPr>
          <p:spPr bwMode="auto">
            <a:xfrm>
              <a:off x="520766" y="1553892"/>
              <a:ext cx="63681" cy="88186"/>
            </a:xfrm>
            <a:custGeom>
              <a:avLst/>
              <a:gdLst>
                <a:gd name="T0" fmla="*/ 28 w 28"/>
                <a:gd name="T1" fmla="*/ 37 h 39"/>
                <a:gd name="T2" fmla="*/ 0 w 28"/>
                <a:gd name="T3" fmla="*/ 39 h 39"/>
                <a:gd name="T4" fmla="*/ 15 w 28"/>
                <a:gd name="T5" fmla="*/ 0 h 39"/>
                <a:gd name="T6" fmla="*/ 28 w 28"/>
                <a:gd name="T7" fmla="*/ 37 h 39"/>
              </a:gdLst>
              <a:ahLst/>
              <a:cxnLst>
                <a:cxn ang="0">
                  <a:pos x="T0" y="T1"/>
                </a:cxn>
                <a:cxn ang="0">
                  <a:pos x="T2" y="T3"/>
                </a:cxn>
                <a:cxn ang="0">
                  <a:pos x="T4" y="T5"/>
                </a:cxn>
                <a:cxn ang="0">
                  <a:pos x="T6" y="T7"/>
                </a:cxn>
              </a:cxnLst>
              <a:rect l="0" t="0" r="r" b="b"/>
              <a:pathLst>
                <a:path w="28" h="39">
                  <a:moveTo>
                    <a:pt x="28" y="37"/>
                  </a:moveTo>
                  <a:lnTo>
                    <a:pt x="0" y="39"/>
                  </a:lnTo>
                  <a:lnTo>
                    <a:pt x="15" y="0"/>
                  </a:lnTo>
                  <a:lnTo>
                    <a:pt x="28" y="37"/>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144">
              <a:extLst>
                <a:ext uri="{FF2B5EF4-FFF2-40B4-BE49-F238E27FC236}">
                  <a16:creationId xmlns:a16="http://schemas.microsoft.com/office/drawing/2014/main" id="{AC0DA30C-6CD6-4ED7-B980-BE3DF68B0DA0}"/>
                </a:ext>
              </a:extLst>
            </p:cNvPr>
            <p:cNvSpPr>
              <a:spLocks/>
            </p:cNvSpPr>
            <p:nvPr/>
          </p:nvSpPr>
          <p:spPr bwMode="auto">
            <a:xfrm>
              <a:off x="152326" y="2121446"/>
              <a:ext cx="97796" cy="63313"/>
            </a:xfrm>
            <a:custGeom>
              <a:avLst/>
              <a:gdLst>
                <a:gd name="T0" fmla="*/ 37 w 43"/>
                <a:gd name="T1" fmla="*/ 0 h 28"/>
                <a:gd name="T2" fmla="*/ 43 w 43"/>
                <a:gd name="T3" fmla="*/ 28 h 28"/>
                <a:gd name="T4" fmla="*/ 0 w 43"/>
                <a:gd name="T5" fmla="*/ 17 h 28"/>
                <a:gd name="T6" fmla="*/ 37 w 43"/>
                <a:gd name="T7" fmla="*/ 0 h 28"/>
              </a:gdLst>
              <a:ahLst/>
              <a:cxnLst>
                <a:cxn ang="0">
                  <a:pos x="T0" y="T1"/>
                </a:cxn>
                <a:cxn ang="0">
                  <a:pos x="T2" y="T3"/>
                </a:cxn>
                <a:cxn ang="0">
                  <a:pos x="T4" y="T5"/>
                </a:cxn>
                <a:cxn ang="0">
                  <a:pos x="T6" y="T7"/>
                </a:cxn>
              </a:cxnLst>
              <a:rect l="0" t="0" r="r" b="b"/>
              <a:pathLst>
                <a:path w="43" h="28">
                  <a:moveTo>
                    <a:pt x="37" y="0"/>
                  </a:moveTo>
                  <a:lnTo>
                    <a:pt x="43" y="28"/>
                  </a:lnTo>
                  <a:lnTo>
                    <a:pt x="0" y="17"/>
                  </a:lnTo>
                  <a:lnTo>
                    <a:pt x="37"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145">
              <a:extLst>
                <a:ext uri="{FF2B5EF4-FFF2-40B4-BE49-F238E27FC236}">
                  <a16:creationId xmlns:a16="http://schemas.microsoft.com/office/drawing/2014/main" id="{3439B642-C908-4BF7-9EC1-0293723C9504}"/>
                </a:ext>
              </a:extLst>
            </p:cNvPr>
            <p:cNvSpPr>
              <a:spLocks/>
            </p:cNvSpPr>
            <p:nvPr/>
          </p:nvSpPr>
          <p:spPr bwMode="auto">
            <a:xfrm>
              <a:off x="291060" y="2698042"/>
              <a:ext cx="77327" cy="97231"/>
            </a:xfrm>
            <a:custGeom>
              <a:avLst/>
              <a:gdLst>
                <a:gd name="T0" fmla="*/ 0 w 34"/>
                <a:gd name="T1" fmla="*/ 19 h 43"/>
                <a:gd name="T2" fmla="*/ 21 w 34"/>
                <a:gd name="T3" fmla="*/ 0 h 43"/>
                <a:gd name="T4" fmla="*/ 34 w 34"/>
                <a:gd name="T5" fmla="*/ 43 h 43"/>
                <a:gd name="T6" fmla="*/ 0 w 34"/>
                <a:gd name="T7" fmla="*/ 19 h 43"/>
              </a:gdLst>
              <a:ahLst/>
              <a:cxnLst>
                <a:cxn ang="0">
                  <a:pos x="T0" y="T1"/>
                </a:cxn>
                <a:cxn ang="0">
                  <a:pos x="T2" y="T3"/>
                </a:cxn>
                <a:cxn ang="0">
                  <a:pos x="T4" y="T5"/>
                </a:cxn>
                <a:cxn ang="0">
                  <a:pos x="T6" y="T7"/>
                </a:cxn>
              </a:cxnLst>
              <a:rect l="0" t="0" r="r" b="b"/>
              <a:pathLst>
                <a:path w="34" h="43">
                  <a:moveTo>
                    <a:pt x="0" y="19"/>
                  </a:moveTo>
                  <a:lnTo>
                    <a:pt x="21" y="0"/>
                  </a:lnTo>
                  <a:lnTo>
                    <a:pt x="34" y="43"/>
                  </a:lnTo>
                  <a:lnTo>
                    <a:pt x="0" y="19"/>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146">
              <a:extLst>
                <a:ext uri="{FF2B5EF4-FFF2-40B4-BE49-F238E27FC236}">
                  <a16:creationId xmlns:a16="http://schemas.microsoft.com/office/drawing/2014/main" id="{00CCA4F4-D977-4A8D-8294-4E1CBC0FC8E9}"/>
                </a:ext>
              </a:extLst>
            </p:cNvPr>
            <p:cNvSpPr>
              <a:spLocks/>
            </p:cNvSpPr>
            <p:nvPr/>
          </p:nvSpPr>
          <p:spPr bwMode="auto">
            <a:xfrm>
              <a:off x="1730709" y="1671509"/>
              <a:ext cx="65956" cy="92708"/>
            </a:xfrm>
            <a:custGeom>
              <a:avLst/>
              <a:gdLst>
                <a:gd name="T0" fmla="*/ 0 w 29"/>
                <a:gd name="T1" fmla="*/ 0 h 41"/>
                <a:gd name="T2" fmla="*/ 29 w 29"/>
                <a:gd name="T3" fmla="*/ 4 h 41"/>
                <a:gd name="T4" fmla="*/ 3 w 29"/>
                <a:gd name="T5" fmla="*/ 41 h 41"/>
                <a:gd name="T6" fmla="*/ 0 w 29"/>
                <a:gd name="T7" fmla="*/ 0 h 41"/>
              </a:gdLst>
              <a:ahLst/>
              <a:cxnLst>
                <a:cxn ang="0">
                  <a:pos x="T0" y="T1"/>
                </a:cxn>
                <a:cxn ang="0">
                  <a:pos x="T2" y="T3"/>
                </a:cxn>
                <a:cxn ang="0">
                  <a:pos x="T4" y="T5"/>
                </a:cxn>
                <a:cxn ang="0">
                  <a:pos x="T6" y="T7"/>
                </a:cxn>
              </a:cxnLst>
              <a:rect l="0" t="0" r="r" b="b"/>
              <a:pathLst>
                <a:path w="29" h="41">
                  <a:moveTo>
                    <a:pt x="0" y="0"/>
                  </a:moveTo>
                  <a:lnTo>
                    <a:pt x="29" y="4"/>
                  </a:lnTo>
                  <a:lnTo>
                    <a:pt x="3" y="41"/>
                  </a:lnTo>
                  <a:lnTo>
                    <a:pt x="0"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86">
              <a:extLst>
                <a:ext uri="{FF2B5EF4-FFF2-40B4-BE49-F238E27FC236}">
                  <a16:creationId xmlns:a16="http://schemas.microsoft.com/office/drawing/2014/main" id="{AE90DA5F-FB6F-4099-8C84-FB0991150581}"/>
                </a:ext>
              </a:extLst>
            </p:cNvPr>
            <p:cNvSpPr/>
            <p:nvPr/>
          </p:nvSpPr>
          <p:spPr>
            <a:xfrm>
              <a:off x="1097278" y="1571186"/>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8" name="Rectangle 87">
              <a:extLst>
                <a:ext uri="{FF2B5EF4-FFF2-40B4-BE49-F238E27FC236}">
                  <a16:creationId xmlns:a16="http://schemas.microsoft.com/office/drawing/2014/main" id="{285A2444-5A7C-4D18-BE2C-A0908334E01C}"/>
                </a:ext>
              </a:extLst>
            </p:cNvPr>
            <p:cNvSpPr/>
            <p:nvPr/>
          </p:nvSpPr>
          <p:spPr>
            <a:xfrm rot="1856963">
              <a:off x="2107806" y="16251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89" name="Rectangle 88">
              <a:extLst>
                <a:ext uri="{FF2B5EF4-FFF2-40B4-BE49-F238E27FC236}">
                  <a16:creationId xmlns:a16="http://schemas.microsoft.com/office/drawing/2014/main" id="{73D2CCC2-4C1A-4296-88DF-47772DEA7E41}"/>
                </a:ext>
              </a:extLst>
            </p:cNvPr>
            <p:cNvSpPr/>
            <p:nvPr/>
          </p:nvSpPr>
          <p:spPr>
            <a:xfrm rot="3281011">
              <a:off x="2344612" y="2466828"/>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0" name="Rectangle 89">
              <a:extLst>
                <a:ext uri="{FF2B5EF4-FFF2-40B4-BE49-F238E27FC236}">
                  <a16:creationId xmlns:a16="http://schemas.microsoft.com/office/drawing/2014/main" id="{3DDE383C-87CC-401D-A2F9-99DFF10743B4}"/>
                </a:ext>
              </a:extLst>
            </p:cNvPr>
            <p:cNvSpPr/>
            <p:nvPr/>
          </p:nvSpPr>
          <p:spPr>
            <a:xfrm rot="19838123">
              <a:off x="907362" y="1929912"/>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sp>
          <p:nvSpPr>
            <p:cNvPr id="91" name="Rectangle 90">
              <a:extLst>
                <a:ext uri="{FF2B5EF4-FFF2-40B4-BE49-F238E27FC236}">
                  <a16:creationId xmlns:a16="http://schemas.microsoft.com/office/drawing/2014/main" id="{25FA4318-DA53-488E-A37C-4BD5BEAD6605}"/>
                </a:ext>
              </a:extLst>
            </p:cNvPr>
            <p:cNvSpPr/>
            <p:nvPr/>
          </p:nvSpPr>
          <p:spPr>
            <a:xfrm rot="16862467">
              <a:off x="553325" y="2405869"/>
              <a:ext cx="447823" cy="487506"/>
            </a:xfrm>
            <a:prstGeom prst="rect">
              <a:avLst/>
            </a:prstGeom>
          </p:spPr>
          <p:txBody>
            <a:bodyPr wrap="square" lIns="90001" rIns="90001" anchor="ctr" anchorCtr="0">
              <a:spAutoFit/>
            </a:bodyPr>
            <a:lstStyle/>
            <a:p>
              <a:pPr algn="ctr">
                <a:lnSpc>
                  <a:spcPct val="107000"/>
                </a:lnSpc>
                <a:spcBef>
                  <a:spcPts val="600"/>
                </a:spcBef>
              </a:pPr>
              <a:r>
                <a:rPr lang="en-IN" sz="2400" dirty="0">
                  <a:solidFill>
                    <a:srgbClr val="073350"/>
                  </a:solidFill>
                  <a:latin typeface="Segoe UI Semibold" panose="020B0702040204020203" pitchFamily="34" charset="0"/>
                  <a:ea typeface="Calibri" panose="020F0502020204030204" pitchFamily="34" charset="0"/>
                  <a:cs typeface="Segoe UI Semilight" panose="020B0402040204020203" pitchFamily="34" charset="0"/>
                </a:rPr>
                <a:t>?</a:t>
              </a:r>
            </a:p>
          </p:txBody>
        </p:sp>
      </p:grpSp>
    </p:spTree>
    <p:extLst>
      <p:ext uri="{BB962C8B-B14F-4D97-AF65-F5344CB8AC3E}">
        <p14:creationId xmlns:p14="http://schemas.microsoft.com/office/powerpoint/2010/main" val="125679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ppt_x"/>
                                          </p:val>
                                        </p:tav>
                                        <p:tav tm="100000">
                                          <p:val>
                                            <p:strVal val="#ppt_x"/>
                                          </p:val>
                                        </p:tav>
                                      </p:tavLst>
                                    </p:anim>
                                    <p:anim calcmode="lin" valueType="num">
                                      <p:cBhvr additive="base">
                                        <p:cTn id="3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4" grpId="0" animBg="1"/>
      <p:bldP spid="25" grpId="0" animBg="1"/>
      <p:bldP spid="26"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p:cNvCxnSpPr/>
          <p:nvPr/>
        </p:nvCxnSpPr>
        <p:spPr>
          <a:xfrm flipV="1">
            <a:off x="271561" y="2885456"/>
            <a:ext cx="11702660" cy="0"/>
          </a:xfrm>
          <a:prstGeom prst="line">
            <a:avLst/>
          </a:prstGeom>
          <a:ln w="38100">
            <a:solidFill>
              <a:srgbClr val="09BF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Oval 85"/>
          <p:cNvSpPr>
            <a:spLocks noChangeAspect="1"/>
          </p:cNvSpPr>
          <p:nvPr/>
        </p:nvSpPr>
        <p:spPr bwMode="auto">
          <a:xfrm>
            <a:off x="873123" y="2565461"/>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1</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87" name="Oval 86"/>
          <p:cNvSpPr>
            <a:spLocks noChangeAspect="1"/>
          </p:cNvSpPr>
          <p:nvPr/>
        </p:nvSpPr>
        <p:spPr bwMode="auto">
          <a:xfrm>
            <a:off x="3529346" y="2565461"/>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2</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88" name="Oval 87"/>
          <p:cNvSpPr>
            <a:spLocks noChangeAspect="1"/>
          </p:cNvSpPr>
          <p:nvPr/>
        </p:nvSpPr>
        <p:spPr bwMode="auto">
          <a:xfrm>
            <a:off x="6185568" y="2565461"/>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3</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89" name="Oval 88"/>
          <p:cNvSpPr>
            <a:spLocks noChangeAspect="1"/>
          </p:cNvSpPr>
          <p:nvPr/>
        </p:nvSpPr>
        <p:spPr bwMode="auto">
          <a:xfrm>
            <a:off x="8634398" y="2565075"/>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4</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133" name="Rectangle 132"/>
          <p:cNvSpPr/>
          <p:nvPr/>
        </p:nvSpPr>
        <p:spPr>
          <a:xfrm>
            <a:off x="119835" y="3279361"/>
            <a:ext cx="2153473" cy="1225610"/>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Introduction</a:t>
            </a:r>
          </a:p>
        </p:txBody>
      </p:sp>
      <p:sp>
        <p:nvSpPr>
          <p:cNvPr id="134" name="Rectangle 133"/>
          <p:cNvSpPr/>
          <p:nvPr/>
        </p:nvSpPr>
        <p:spPr>
          <a:xfrm>
            <a:off x="2889356" y="3279360"/>
            <a:ext cx="1919968" cy="1302178"/>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endParaRPr lang="en-US" sz="2000" kern="0" dirty="0">
              <a:solidFill>
                <a:prstClr val="white"/>
              </a:solidFill>
              <a:cs typeface="Segoe UI Semilight" panose="020B0402040204020203" pitchFamily="34" charset="0"/>
            </a:endParaRPr>
          </a:p>
        </p:txBody>
      </p:sp>
      <p:sp>
        <p:nvSpPr>
          <p:cNvPr id="135" name="Rectangle 134"/>
          <p:cNvSpPr/>
          <p:nvPr/>
        </p:nvSpPr>
        <p:spPr>
          <a:xfrm>
            <a:off x="5425373" y="3279361"/>
            <a:ext cx="2145368" cy="2055749"/>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endParaRPr lang="en-US" sz="2000" kern="0" dirty="0">
              <a:solidFill>
                <a:prstClr val="white"/>
              </a:solidFill>
              <a:cs typeface="Segoe UI Semilight" panose="020B0402040204020203" pitchFamily="34" charset="0"/>
            </a:endParaRPr>
          </a:p>
        </p:txBody>
      </p:sp>
      <p:sp>
        <p:nvSpPr>
          <p:cNvPr id="136" name="Rectangle 135"/>
          <p:cNvSpPr/>
          <p:nvPr/>
        </p:nvSpPr>
        <p:spPr>
          <a:xfrm>
            <a:off x="7991635" y="3279360"/>
            <a:ext cx="2695148" cy="1526285"/>
          </a:xfrm>
          <a:prstGeom prst="rect">
            <a:avLst/>
          </a:prstGeom>
          <a:noFill/>
        </p:spPr>
        <p:txBody>
          <a:bodyPr wrap="square" anchor="t" anchorCtr="0">
            <a:noAutofit/>
          </a:bodyPr>
          <a:lstStyle/>
          <a:p>
            <a:pPr marL="448193" indent="-448193" defTabSz="914225">
              <a:spcAft>
                <a:spcPts val="600"/>
              </a:spcAft>
              <a:buFont typeface="Wingdings" panose="05000000000000000000" pitchFamily="2" charset="2"/>
              <a:buChar char="ü"/>
              <a:defRPr/>
            </a:pPr>
            <a:endParaRPr lang="en-US" sz="2000" kern="0" dirty="0">
              <a:solidFill>
                <a:prstClr val="white"/>
              </a:solidFill>
              <a:cs typeface="Segoe UI Semilight" panose="020B0402040204020203" pitchFamily="34" charset="0"/>
            </a:endParaRPr>
          </a:p>
        </p:txBody>
      </p:sp>
      <p:sp>
        <p:nvSpPr>
          <p:cNvPr id="140" name="Rectangle 139"/>
          <p:cNvSpPr/>
          <p:nvPr/>
        </p:nvSpPr>
        <p:spPr>
          <a:xfrm>
            <a:off x="2051757" y="636287"/>
            <a:ext cx="4772344" cy="949649"/>
          </a:xfrm>
          <a:prstGeom prst="rect">
            <a:avLst/>
          </a:prstGeom>
          <a:noFill/>
        </p:spPr>
        <p:txBody>
          <a:bodyPr wrap="square" anchor="ctr" anchorCtr="0">
            <a:noAutofit/>
          </a:bodyPr>
          <a:lstStyle/>
          <a:p>
            <a:pPr defTabSz="914225">
              <a:spcAft>
                <a:spcPts val="600"/>
              </a:spcAft>
              <a:defRPr/>
            </a:pPr>
            <a:r>
              <a:rPr lang="en-US" sz="4800" kern="0" dirty="0">
                <a:solidFill>
                  <a:prstClr val="white"/>
                </a:solidFill>
                <a:latin typeface="Segoe UI Semilight" panose="020B0402040204020203" pitchFamily="34" charset="0"/>
                <a:cs typeface="Segoe UI Semilight" panose="020B0402040204020203" pitchFamily="34" charset="0"/>
              </a:rPr>
              <a:t>Agenda Topics</a:t>
            </a:r>
          </a:p>
        </p:txBody>
      </p:sp>
      <p:grpSp>
        <p:nvGrpSpPr>
          <p:cNvPr id="26" name="Group 25"/>
          <p:cNvGrpSpPr/>
          <p:nvPr/>
        </p:nvGrpSpPr>
        <p:grpSpPr>
          <a:xfrm>
            <a:off x="1025127" y="728034"/>
            <a:ext cx="914270" cy="1282308"/>
            <a:chOff x="1024407" y="1293339"/>
            <a:chExt cx="914400" cy="1282490"/>
          </a:xfrm>
          <a:effectLst>
            <a:outerShdw blurRad="76200" dir="18900000" sy="23000" kx="-1200000" algn="bl" rotWithShape="0">
              <a:prstClr val="black">
                <a:alpha val="20000"/>
              </a:prstClr>
            </a:outerShdw>
          </a:effectLst>
        </p:grpSpPr>
        <p:sp>
          <p:nvSpPr>
            <p:cNvPr id="150" name="Freeform 149"/>
            <p:cNvSpPr/>
            <p:nvPr/>
          </p:nvSpPr>
          <p:spPr bwMode="auto">
            <a:xfrm>
              <a:off x="1024407" y="1293339"/>
              <a:ext cx="914400" cy="1282490"/>
            </a:xfrm>
            <a:custGeom>
              <a:avLst/>
              <a:gdLst>
                <a:gd name="connsiteX0" fmla="*/ 457200 w 914400"/>
                <a:gd name="connsiteY0" fmla="*/ 0 h 1282490"/>
                <a:gd name="connsiteX1" fmla="*/ 914400 w 914400"/>
                <a:gd name="connsiteY1" fmla="*/ 457200 h 1282490"/>
                <a:gd name="connsiteX2" fmla="*/ 836318 w 914400"/>
                <a:gd name="connsiteY2" fmla="*/ 712825 h 1282490"/>
                <a:gd name="connsiteX3" fmla="*/ 803542 w 914400"/>
                <a:gd name="connsiteY3" fmla="*/ 752550 h 1282490"/>
                <a:gd name="connsiteX4" fmla="*/ 457200 w 914400"/>
                <a:gd name="connsiteY4" fmla="*/ 1282490 h 1282490"/>
                <a:gd name="connsiteX5" fmla="*/ 110858 w 914400"/>
                <a:gd name="connsiteY5" fmla="*/ 752550 h 1282490"/>
                <a:gd name="connsiteX6" fmla="*/ 78083 w 914400"/>
                <a:gd name="connsiteY6" fmla="*/ 712825 h 1282490"/>
                <a:gd name="connsiteX7" fmla="*/ 0 w 914400"/>
                <a:gd name="connsiteY7" fmla="*/ 457200 h 1282490"/>
                <a:gd name="connsiteX8" fmla="*/ 457200 w 914400"/>
                <a:gd name="connsiteY8" fmla="*/ 0 h 128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1282490">
                  <a:moveTo>
                    <a:pt x="457200" y="0"/>
                  </a:moveTo>
                  <a:cubicBezTo>
                    <a:pt x="709705" y="0"/>
                    <a:pt x="914400" y="204695"/>
                    <a:pt x="914400" y="457200"/>
                  </a:cubicBezTo>
                  <a:cubicBezTo>
                    <a:pt x="914400" y="551889"/>
                    <a:pt x="885615" y="639856"/>
                    <a:pt x="836318" y="712825"/>
                  </a:cubicBezTo>
                  <a:lnTo>
                    <a:pt x="803542" y="752550"/>
                  </a:lnTo>
                  <a:lnTo>
                    <a:pt x="457200" y="1282490"/>
                  </a:lnTo>
                  <a:lnTo>
                    <a:pt x="110858" y="752550"/>
                  </a:lnTo>
                  <a:lnTo>
                    <a:pt x="78083" y="712825"/>
                  </a:lnTo>
                  <a:cubicBezTo>
                    <a:pt x="28785" y="639856"/>
                    <a:pt x="0" y="551889"/>
                    <a:pt x="0" y="457200"/>
                  </a:cubicBezTo>
                  <a:cubicBezTo>
                    <a:pt x="0" y="204695"/>
                    <a:pt x="204695" y="0"/>
                    <a:pt x="457200" y="0"/>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eeform 150"/>
            <p:cNvSpPr>
              <a:spLocks noChangeAspect="1"/>
            </p:cNvSpPr>
            <p:nvPr/>
          </p:nvSpPr>
          <p:spPr bwMode="auto">
            <a:xfrm>
              <a:off x="1057836" y="1340224"/>
              <a:ext cx="847543" cy="1188720"/>
            </a:xfrm>
            <a:custGeom>
              <a:avLst/>
              <a:gdLst>
                <a:gd name="connsiteX0" fmla="*/ 457200 w 914400"/>
                <a:gd name="connsiteY0" fmla="*/ 0 h 1282490"/>
                <a:gd name="connsiteX1" fmla="*/ 914400 w 914400"/>
                <a:gd name="connsiteY1" fmla="*/ 457200 h 1282490"/>
                <a:gd name="connsiteX2" fmla="*/ 836318 w 914400"/>
                <a:gd name="connsiteY2" fmla="*/ 712825 h 1282490"/>
                <a:gd name="connsiteX3" fmla="*/ 803542 w 914400"/>
                <a:gd name="connsiteY3" fmla="*/ 752550 h 1282490"/>
                <a:gd name="connsiteX4" fmla="*/ 457200 w 914400"/>
                <a:gd name="connsiteY4" fmla="*/ 1282490 h 1282490"/>
                <a:gd name="connsiteX5" fmla="*/ 110858 w 914400"/>
                <a:gd name="connsiteY5" fmla="*/ 752550 h 1282490"/>
                <a:gd name="connsiteX6" fmla="*/ 78083 w 914400"/>
                <a:gd name="connsiteY6" fmla="*/ 712825 h 1282490"/>
                <a:gd name="connsiteX7" fmla="*/ 0 w 914400"/>
                <a:gd name="connsiteY7" fmla="*/ 457200 h 1282490"/>
                <a:gd name="connsiteX8" fmla="*/ 457200 w 914400"/>
                <a:gd name="connsiteY8" fmla="*/ 0 h 128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 h="1282490">
                  <a:moveTo>
                    <a:pt x="457200" y="0"/>
                  </a:moveTo>
                  <a:cubicBezTo>
                    <a:pt x="709705" y="0"/>
                    <a:pt x="914400" y="204695"/>
                    <a:pt x="914400" y="457200"/>
                  </a:cubicBezTo>
                  <a:cubicBezTo>
                    <a:pt x="914400" y="551889"/>
                    <a:pt x="885615" y="639856"/>
                    <a:pt x="836318" y="712825"/>
                  </a:cubicBezTo>
                  <a:lnTo>
                    <a:pt x="803542" y="752550"/>
                  </a:lnTo>
                  <a:lnTo>
                    <a:pt x="457200" y="1282490"/>
                  </a:lnTo>
                  <a:lnTo>
                    <a:pt x="110858" y="752550"/>
                  </a:lnTo>
                  <a:lnTo>
                    <a:pt x="78083" y="712825"/>
                  </a:lnTo>
                  <a:cubicBezTo>
                    <a:pt x="28785" y="639856"/>
                    <a:pt x="0" y="551889"/>
                    <a:pt x="0" y="457200"/>
                  </a:cubicBezTo>
                  <a:cubicBezTo>
                    <a:pt x="0" y="204695"/>
                    <a:pt x="204695" y="0"/>
                    <a:pt x="457200" y="0"/>
                  </a:cubicBezTo>
                  <a:close/>
                </a:path>
              </a:pathLst>
            </a:custGeom>
            <a:solidFill>
              <a:srgbClr val="00B0F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IN" sz="24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1" name="Group 140"/>
            <p:cNvGrpSpPr>
              <a:grpSpLocks noChangeAspect="1"/>
            </p:cNvGrpSpPr>
            <p:nvPr/>
          </p:nvGrpSpPr>
          <p:grpSpPr bwMode="auto">
            <a:xfrm>
              <a:off x="1298727" y="1551498"/>
              <a:ext cx="365760" cy="511560"/>
              <a:chOff x="5617" y="364"/>
              <a:chExt cx="439" cy="614"/>
            </a:xfrm>
            <a:solidFill>
              <a:schemeClr val="bg1"/>
            </a:solidFill>
          </p:grpSpPr>
          <p:sp>
            <p:nvSpPr>
              <p:cNvPr id="142" name="Freeform 141"/>
              <p:cNvSpPr>
                <a:spLocks noEditPoints="1"/>
              </p:cNvSpPr>
              <p:nvPr/>
            </p:nvSpPr>
            <p:spPr bwMode="auto">
              <a:xfrm>
                <a:off x="5617" y="435"/>
                <a:ext cx="439" cy="543"/>
              </a:xfrm>
              <a:custGeom>
                <a:avLst/>
                <a:gdLst>
                  <a:gd name="T0" fmla="*/ 170 w 183"/>
                  <a:gd name="T1" fmla="*/ 0 h 227"/>
                  <a:gd name="T2" fmla="*/ 107 w 183"/>
                  <a:gd name="T3" fmla="*/ 0 h 227"/>
                  <a:gd name="T4" fmla="*/ 76 w 183"/>
                  <a:gd name="T5" fmla="*/ 0 h 227"/>
                  <a:gd name="T6" fmla="*/ 13 w 183"/>
                  <a:gd name="T7" fmla="*/ 0 h 227"/>
                  <a:gd name="T8" fmla="*/ 0 w 183"/>
                  <a:gd name="T9" fmla="*/ 13 h 227"/>
                  <a:gd name="T10" fmla="*/ 0 w 183"/>
                  <a:gd name="T11" fmla="*/ 214 h 227"/>
                  <a:gd name="T12" fmla="*/ 13 w 183"/>
                  <a:gd name="T13" fmla="*/ 227 h 227"/>
                  <a:gd name="T14" fmla="*/ 170 w 183"/>
                  <a:gd name="T15" fmla="*/ 227 h 227"/>
                  <a:gd name="T16" fmla="*/ 183 w 183"/>
                  <a:gd name="T17" fmla="*/ 214 h 227"/>
                  <a:gd name="T18" fmla="*/ 183 w 183"/>
                  <a:gd name="T19" fmla="*/ 13 h 227"/>
                  <a:gd name="T20" fmla="*/ 170 w 183"/>
                  <a:gd name="T21" fmla="*/ 0 h 227"/>
                  <a:gd name="T22" fmla="*/ 172 w 183"/>
                  <a:gd name="T23" fmla="*/ 202 h 227"/>
                  <a:gd name="T24" fmla="*/ 161 w 183"/>
                  <a:gd name="T25" fmla="*/ 214 h 227"/>
                  <a:gd name="T26" fmla="*/ 22 w 183"/>
                  <a:gd name="T27" fmla="*/ 214 h 227"/>
                  <a:gd name="T28" fmla="*/ 11 w 183"/>
                  <a:gd name="T29" fmla="*/ 202 h 227"/>
                  <a:gd name="T30" fmla="*/ 11 w 183"/>
                  <a:gd name="T31" fmla="*/ 22 h 227"/>
                  <a:gd name="T32" fmla="*/ 22 w 183"/>
                  <a:gd name="T33" fmla="*/ 11 h 227"/>
                  <a:gd name="T34" fmla="*/ 161 w 183"/>
                  <a:gd name="T35" fmla="*/ 11 h 227"/>
                  <a:gd name="T36" fmla="*/ 172 w 183"/>
                  <a:gd name="T37" fmla="*/ 22 h 227"/>
                  <a:gd name="T38" fmla="*/ 172 w 183"/>
                  <a:gd name="T39" fmla="*/ 20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 h="227">
                    <a:moveTo>
                      <a:pt x="170" y="0"/>
                    </a:moveTo>
                    <a:cubicBezTo>
                      <a:pt x="107" y="0"/>
                      <a:pt x="107" y="0"/>
                      <a:pt x="107" y="0"/>
                    </a:cubicBezTo>
                    <a:cubicBezTo>
                      <a:pt x="76" y="0"/>
                      <a:pt x="76" y="0"/>
                      <a:pt x="76" y="0"/>
                    </a:cubicBezTo>
                    <a:cubicBezTo>
                      <a:pt x="13" y="0"/>
                      <a:pt x="13" y="0"/>
                      <a:pt x="13" y="0"/>
                    </a:cubicBezTo>
                    <a:cubicBezTo>
                      <a:pt x="6" y="0"/>
                      <a:pt x="0" y="6"/>
                      <a:pt x="0" y="13"/>
                    </a:cubicBezTo>
                    <a:cubicBezTo>
                      <a:pt x="0" y="214"/>
                      <a:pt x="0" y="214"/>
                      <a:pt x="0" y="214"/>
                    </a:cubicBezTo>
                    <a:cubicBezTo>
                      <a:pt x="0" y="221"/>
                      <a:pt x="6" y="227"/>
                      <a:pt x="13" y="227"/>
                    </a:cubicBezTo>
                    <a:cubicBezTo>
                      <a:pt x="170" y="227"/>
                      <a:pt x="170" y="227"/>
                      <a:pt x="170" y="227"/>
                    </a:cubicBezTo>
                    <a:cubicBezTo>
                      <a:pt x="177" y="227"/>
                      <a:pt x="183" y="221"/>
                      <a:pt x="183" y="214"/>
                    </a:cubicBezTo>
                    <a:cubicBezTo>
                      <a:pt x="183" y="13"/>
                      <a:pt x="183" y="13"/>
                      <a:pt x="183" y="13"/>
                    </a:cubicBezTo>
                    <a:cubicBezTo>
                      <a:pt x="183" y="6"/>
                      <a:pt x="177" y="0"/>
                      <a:pt x="170" y="0"/>
                    </a:cubicBezTo>
                    <a:close/>
                    <a:moveTo>
                      <a:pt x="172" y="202"/>
                    </a:moveTo>
                    <a:cubicBezTo>
                      <a:pt x="172" y="209"/>
                      <a:pt x="167" y="214"/>
                      <a:pt x="161" y="214"/>
                    </a:cubicBezTo>
                    <a:cubicBezTo>
                      <a:pt x="22" y="214"/>
                      <a:pt x="22" y="214"/>
                      <a:pt x="22" y="214"/>
                    </a:cubicBezTo>
                    <a:cubicBezTo>
                      <a:pt x="16" y="214"/>
                      <a:pt x="11" y="209"/>
                      <a:pt x="11" y="202"/>
                    </a:cubicBezTo>
                    <a:cubicBezTo>
                      <a:pt x="11" y="22"/>
                      <a:pt x="11" y="22"/>
                      <a:pt x="11" y="22"/>
                    </a:cubicBezTo>
                    <a:cubicBezTo>
                      <a:pt x="11" y="16"/>
                      <a:pt x="16" y="11"/>
                      <a:pt x="22" y="11"/>
                    </a:cubicBezTo>
                    <a:cubicBezTo>
                      <a:pt x="161" y="11"/>
                      <a:pt x="161" y="11"/>
                      <a:pt x="161" y="11"/>
                    </a:cubicBezTo>
                    <a:cubicBezTo>
                      <a:pt x="167" y="11"/>
                      <a:pt x="172" y="16"/>
                      <a:pt x="172" y="22"/>
                    </a:cubicBezTo>
                    <a:lnTo>
                      <a:pt x="172"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3" name="Freeform 142"/>
              <p:cNvSpPr>
                <a:spLocks/>
              </p:cNvSpPr>
              <p:nvPr/>
            </p:nvSpPr>
            <p:spPr bwMode="auto">
              <a:xfrm>
                <a:off x="5828" y="797"/>
                <a:ext cx="106" cy="86"/>
              </a:xfrm>
              <a:custGeom>
                <a:avLst/>
                <a:gdLst>
                  <a:gd name="T0" fmla="*/ 0 w 106"/>
                  <a:gd name="T1" fmla="*/ 28 h 86"/>
                  <a:gd name="T2" fmla="*/ 24 w 106"/>
                  <a:gd name="T3" fmla="*/ 86 h 86"/>
                  <a:gd name="T4" fmla="*/ 106 w 106"/>
                  <a:gd name="T5" fmla="*/ 0 h 86"/>
                  <a:gd name="T6" fmla="*/ 26 w 106"/>
                  <a:gd name="T7" fmla="*/ 57 h 86"/>
                  <a:gd name="T8" fmla="*/ 0 w 106"/>
                  <a:gd name="T9" fmla="*/ 28 h 86"/>
                </a:gdLst>
                <a:ahLst/>
                <a:cxnLst>
                  <a:cxn ang="0">
                    <a:pos x="T0" y="T1"/>
                  </a:cxn>
                  <a:cxn ang="0">
                    <a:pos x="T2" y="T3"/>
                  </a:cxn>
                  <a:cxn ang="0">
                    <a:pos x="T4" y="T5"/>
                  </a:cxn>
                  <a:cxn ang="0">
                    <a:pos x="T6" y="T7"/>
                  </a:cxn>
                  <a:cxn ang="0">
                    <a:pos x="T8" y="T9"/>
                  </a:cxn>
                </a:cxnLst>
                <a:rect l="0" t="0" r="r" b="b"/>
                <a:pathLst>
                  <a:path w="106" h="86">
                    <a:moveTo>
                      <a:pt x="0" y="28"/>
                    </a:moveTo>
                    <a:lnTo>
                      <a:pt x="24" y="86"/>
                    </a:lnTo>
                    <a:lnTo>
                      <a:pt x="106" y="0"/>
                    </a:lnTo>
                    <a:lnTo>
                      <a:pt x="26" y="57"/>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4" name="Freeform 143"/>
              <p:cNvSpPr>
                <a:spLocks/>
              </p:cNvSpPr>
              <p:nvPr/>
            </p:nvSpPr>
            <p:spPr bwMode="auto">
              <a:xfrm>
                <a:off x="5823" y="519"/>
                <a:ext cx="106" cy="86"/>
              </a:xfrm>
              <a:custGeom>
                <a:avLst/>
                <a:gdLst>
                  <a:gd name="T0" fmla="*/ 106 w 106"/>
                  <a:gd name="T1" fmla="*/ 0 h 86"/>
                  <a:gd name="T2" fmla="*/ 27 w 106"/>
                  <a:gd name="T3" fmla="*/ 57 h 86"/>
                  <a:gd name="T4" fmla="*/ 0 w 106"/>
                  <a:gd name="T5" fmla="*/ 29 h 86"/>
                  <a:gd name="T6" fmla="*/ 24 w 106"/>
                  <a:gd name="T7" fmla="*/ 86 h 86"/>
                  <a:gd name="T8" fmla="*/ 106 w 106"/>
                  <a:gd name="T9" fmla="*/ 0 h 86"/>
                </a:gdLst>
                <a:ahLst/>
                <a:cxnLst>
                  <a:cxn ang="0">
                    <a:pos x="T0" y="T1"/>
                  </a:cxn>
                  <a:cxn ang="0">
                    <a:pos x="T2" y="T3"/>
                  </a:cxn>
                  <a:cxn ang="0">
                    <a:pos x="T4" y="T5"/>
                  </a:cxn>
                  <a:cxn ang="0">
                    <a:pos x="T6" y="T7"/>
                  </a:cxn>
                  <a:cxn ang="0">
                    <a:pos x="T8" y="T9"/>
                  </a:cxn>
                </a:cxnLst>
                <a:rect l="0" t="0" r="r" b="b"/>
                <a:pathLst>
                  <a:path w="106" h="86">
                    <a:moveTo>
                      <a:pt x="106" y="0"/>
                    </a:moveTo>
                    <a:lnTo>
                      <a:pt x="27" y="57"/>
                    </a:lnTo>
                    <a:lnTo>
                      <a:pt x="0" y="29"/>
                    </a:lnTo>
                    <a:lnTo>
                      <a:pt x="24" y="86"/>
                    </a:lnTo>
                    <a:lnTo>
                      <a:pt x="1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5" name="Freeform 144"/>
              <p:cNvSpPr>
                <a:spLocks/>
              </p:cNvSpPr>
              <p:nvPr/>
            </p:nvSpPr>
            <p:spPr bwMode="auto">
              <a:xfrm>
                <a:off x="5821" y="655"/>
                <a:ext cx="105" cy="84"/>
              </a:xfrm>
              <a:custGeom>
                <a:avLst/>
                <a:gdLst>
                  <a:gd name="T0" fmla="*/ 105 w 105"/>
                  <a:gd name="T1" fmla="*/ 0 h 84"/>
                  <a:gd name="T2" fmla="*/ 26 w 105"/>
                  <a:gd name="T3" fmla="*/ 55 h 84"/>
                  <a:gd name="T4" fmla="*/ 0 w 105"/>
                  <a:gd name="T5" fmla="*/ 27 h 84"/>
                  <a:gd name="T6" fmla="*/ 24 w 105"/>
                  <a:gd name="T7" fmla="*/ 84 h 84"/>
                  <a:gd name="T8" fmla="*/ 105 w 105"/>
                  <a:gd name="T9" fmla="*/ 0 h 84"/>
                </a:gdLst>
                <a:ahLst/>
                <a:cxnLst>
                  <a:cxn ang="0">
                    <a:pos x="T0" y="T1"/>
                  </a:cxn>
                  <a:cxn ang="0">
                    <a:pos x="T2" y="T3"/>
                  </a:cxn>
                  <a:cxn ang="0">
                    <a:pos x="T4" y="T5"/>
                  </a:cxn>
                  <a:cxn ang="0">
                    <a:pos x="T6" y="T7"/>
                  </a:cxn>
                  <a:cxn ang="0">
                    <a:pos x="T8" y="T9"/>
                  </a:cxn>
                </a:cxnLst>
                <a:rect l="0" t="0" r="r" b="b"/>
                <a:pathLst>
                  <a:path w="105" h="84">
                    <a:moveTo>
                      <a:pt x="105" y="0"/>
                    </a:moveTo>
                    <a:lnTo>
                      <a:pt x="26" y="55"/>
                    </a:lnTo>
                    <a:lnTo>
                      <a:pt x="0" y="27"/>
                    </a:lnTo>
                    <a:lnTo>
                      <a:pt x="24" y="84"/>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6" name="Freeform 145"/>
              <p:cNvSpPr>
                <a:spLocks/>
              </p:cNvSpPr>
              <p:nvPr/>
            </p:nvSpPr>
            <p:spPr bwMode="auto">
              <a:xfrm>
                <a:off x="5792" y="364"/>
                <a:ext cx="89" cy="62"/>
              </a:xfrm>
              <a:custGeom>
                <a:avLst/>
                <a:gdLst>
                  <a:gd name="T0" fmla="*/ 2 w 37"/>
                  <a:gd name="T1" fmla="*/ 26 h 26"/>
                  <a:gd name="T2" fmla="*/ 14 w 37"/>
                  <a:gd name="T3" fmla="*/ 26 h 26"/>
                  <a:gd name="T4" fmla="*/ 11 w 37"/>
                  <a:gd name="T5" fmla="*/ 20 h 26"/>
                  <a:gd name="T6" fmla="*/ 18 w 37"/>
                  <a:gd name="T7" fmla="*/ 12 h 26"/>
                  <a:gd name="T8" fmla="*/ 26 w 37"/>
                  <a:gd name="T9" fmla="*/ 20 h 26"/>
                  <a:gd name="T10" fmla="*/ 23 w 37"/>
                  <a:gd name="T11" fmla="*/ 26 h 26"/>
                  <a:gd name="T12" fmla="*/ 36 w 37"/>
                  <a:gd name="T13" fmla="*/ 26 h 26"/>
                  <a:gd name="T14" fmla="*/ 37 w 37"/>
                  <a:gd name="T15" fmla="*/ 19 h 26"/>
                  <a:gd name="T16" fmla="*/ 18 w 37"/>
                  <a:gd name="T17" fmla="*/ 0 h 26"/>
                  <a:gd name="T18" fmla="*/ 0 w 37"/>
                  <a:gd name="T19" fmla="*/ 19 h 26"/>
                  <a:gd name="T20" fmla="*/ 1 w 37"/>
                  <a:gd name="T21" fmla="*/ 26 h 26"/>
                  <a:gd name="T22" fmla="*/ 2 w 37"/>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6">
                    <a:moveTo>
                      <a:pt x="2" y="26"/>
                    </a:moveTo>
                    <a:cubicBezTo>
                      <a:pt x="14" y="26"/>
                      <a:pt x="14" y="26"/>
                      <a:pt x="14" y="26"/>
                    </a:cubicBezTo>
                    <a:cubicBezTo>
                      <a:pt x="12" y="24"/>
                      <a:pt x="11" y="22"/>
                      <a:pt x="11" y="20"/>
                    </a:cubicBezTo>
                    <a:cubicBezTo>
                      <a:pt x="11" y="15"/>
                      <a:pt x="14" y="12"/>
                      <a:pt x="18" y="12"/>
                    </a:cubicBezTo>
                    <a:cubicBezTo>
                      <a:pt x="23" y="12"/>
                      <a:pt x="26" y="15"/>
                      <a:pt x="26" y="20"/>
                    </a:cubicBezTo>
                    <a:cubicBezTo>
                      <a:pt x="26" y="22"/>
                      <a:pt x="25" y="24"/>
                      <a:pt x="23" y="26"/>
                    </a:cubicBezTo>
                    <a:cubicBezTo>
                      <a:pt x="36" y="26"/>
                      <a:pt x="36" y="26"/>
                      <a:pt x="36" y="26"/>
                    </a:cubicBezTo>
                    <a:cubicBezTo>
                      <a:pt x="37" y="24"/>
                      <a:pt x="37" y="21"/>
                      <a:pt x="37" y="19"/>
                    </a:cubicBezTo>
                    <a:cubicBezTo>
                      <a:pt x="37" y="8"/>
                      <a:pt x="29" y="0"/>
                      <a:pt x="18" y="0"/>
                    </a:cubicBezTo>
                    <a:cubicBezTo>
                      <a:pt x="8" y="0"/>
                      <a:pt x="0" y="8"/>
                      <a:pt x="0" y="19"/>
                    </a:cubicBezTo>
                    <a:cubicBezTo>
                      <a:pt x="0" y="21"/>
                      <a:pt x="0" y="24"/>
                      <a:pt x="1" y="26"/>
                    </a:cubicBezTo>
                    <a:lnTo>
                      <a:pt x="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7" name="Freeform 146"/>
              <p:cNvSpPr>
                <a:spLocks noEditPoints="1"/>
              </p:cNvSpPr>
              <p:nvPr/>
            </p:nvSpPr>
            <p:spPr bwMode="auto">
              <a:xfrm>
                <a:off x="5674" y="797"/>
                <a:ext cx="104" cy="98"/>
              </a:xfrm>
              <a:custGeom>
                <a:avLst/>
                <a:gdLst>
                  <a:gd name="T0" fmla="*/ 0 w 104"/>
                  <a:gd name="T1" fmla="*/ 98 h 98"/>
                  <a:gd name="T2" fmla="*/ 104 w 104"/>
                  <a:gd name="T3" fmla="*/ 98 h 98"/>
                  <a:gd name="T4" fmla="*/ 104 w 104"/>
                  <a:gd name="T5" fmla="*/ 0 h 98"/>
                  <a:gd name="T6" fmla="*/ 0 w 104"/>
                  <a:gd name="T7" fmla="*/ 0 h 98"/>
                  <a:gd name="T8" fmla="*/ 0 w 104"/>
                  <a:gd name="T9" fmla="*/ 98 h 98"/>
                  <a:gd name="T10" fmla="*/ 12 w 104"/>
                  <a:gd name="T11" fmla="*/ 14 h 98"/>
                  <a:gd name="T12" fmla="*/ 92 w 104"/>
                  <a:gd name="T13" fmla="*/ 14 h 98"/>
                  <a:gd name="T14" fmla="*/ 92 w 104"/>
                  <a:gd name="T15" fmla="*/ 86 h 98"/>
                  <a:gd name="T16" fmla="*/ 12 w 104"/>
                  <a:gd name="T17" fmla="*/ 86 h 98"/>
                  <a:gd name="T18" fmla="*/ 12 w 104"/>
                  <a:gd name="T19"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98">
                    <a:moveTo>
                      <a:pt x="0" y="98"/>
                    </a:moveTo>
                    <a:lnTo>
                      <a:pt x="104" y="98"/>
                    </a:lnTo>
                    <a:lnTo>
                      <a:pt x="104" y="0"/>
                    </a:lnTo>
                    <a:lnTo>
                      <a:pt x="0" y="0"/>
                    </a:lnTo>
                    <a:lnTo>
                      <a:pt x="0" y="98"/>
                    </a:lnTo>
                    <a:close/>
                    <a:moveTo>
                      <a:pt x="12" y="14"/>
                    </a:moveTo>
                    <a:lnTo>
                      <a:pt x="92" y="14"/>
                    </a:lnTo>
                    <a:lnTo>
                      <a:pt x="92" y="86"/>
                    </a:lnTo>
                    <a:lnTo>
                      <a:pt x="12" y="86"/>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8" name="Freeform 147"/>
              <p:cNvSpPr>
                <a:spLocks noEditPoints="1"/>
              </p:cNvSpPr>
              <p:nvPr/>
            </p:nvSpPr>
            <p:spPr bwMode="auto">
              <a:xfrm>
                <a:off x="5674" y="655"/>
                <a:ext cx="104" cy="98"/>
              </a:xfrm>
              <a:custGeom>
                <a:avLst/>
                <a:gdLst>
                  <a:gd name="T0" fmla="*/ 0 w 104"/>
                  <a:gd name="T1" fmla="*/ 98 h 98"/>
                  <a:gd name="T2" fmla="*/ 104 w 104"/>
                  <a:gd name="T3" fmla="*/ 98 h 98"/>
                  <a:gd name="T4" fmla="*/ 104 w 104"/>
                  <a:gd name="T5" fmla="*/ 0 h 98"/>
                  <a:gd name="T6" fmla="*/ 0 w 104"/>
                  <a:gd name="T7" fmla="*/ 0 h 98"/>
                  <a:gd name="T8" fmla="*/ 0 w 104"/>
                  <a:gd name="T9" fmla="*/ 98 h 98"/>
                  <a:gd name="T10" fmla="*/ 12 w 104"/>
                  <a:gd name="T11" fmla="*/ 12 h 98"/>
                  <a:gd name="T12" fmla="*/ 92 w 104"/>
                  <a:gd name="T13" fmla="*/ 12 h 98"/>
                  <a:gd name="T14" fmla="*/ 92 w 104"/>
                  <a:gd name="T15" fmla="*/ 84 h 98"/>
                  <a:gd name="T16" fmla="*/ 12 w 104"/>
                  <a:gd name="T17" fmla="*/ 84 h 98"/>
                  <a:gd name="T18" fmla="*/ 12 w 104"/>
                  <a:gd name="T19" fmla="*/ 1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98">
                    <a:moveTo>
                      <a:pt x="0" y="98"/>
                    </a:moveTo>
                    <a:lnTo>
                      <a:pt x="104" y="98"/>
                    </a:lnTo>
                    <a:lnTo>
                      <a:pt x="104" y="0"/>
                    </a:lnTo>
                    <a:lnTo>
                      <a:pt x="0" y="0"/>
                    </a:lnTo>
                    <a:lnTo>
                      <a:pt x="0" y="98"/>
                    </a:lnTo>
                    <a:close/>
                    <a:moveTo>
                      <a:pt x="12" y="12"/>
                    </a:moveTo>
                    <a:lnTo>
                      <a:pt x="92" y="12"/>
                    </a:lnTo>
                    <a:lnTo>
                      <a:pt x="92" y="84"/>
                    </a:lnTo>
                    <a:lnTo>
                      <a:pt x="12" y="84"/>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sp>
            <p:nvSpPr>
              <p:cNvPr id="149" name="Freeform 148"/>
              <p:cNvSpPr>
                <a:spLocks noEditPoints="1"/>
              </p:cNvSpPr>
              <p:nvPr/>
            </p:nvSpPr>
            <p:spPr bwMode="auto">
              <a:xfrm>
                <a:off x="5674" y="514"/>
                <a:ext cx="104" cy="98"/>
              </a:xfrm>
              <a:custGeom>
                <a:avLst/>
                <a:gdLst>
                  <a:gd name="T0" fmla="*/ 0 w 104"/>
                  <a:gd name="T1" fmla="*/ 98 h 98"/>
                  <a:gd name="T2" fmla="*/ 104 w 104"/>
                  <a:gd name="T3" fmla="*/ 98 h 98"/>
                  <a:gd name="T4" fmla="*/ 104 w 104"/>
                  <a:gd name="T5" fmla="*/ 0 h 98"/>
                  <a:gd name="T6" fmla="*/ 0 w 104"/>
                  <a:gd name="T7" fmla="*/ 0 h 98"/>
                  <a:gd name="T8" fmla="*/ 0 w 104"/>
                  <a:gd name="T9" fmla="*/ 98 h 98"/>
                  <a:gd name="T10" fmla="*/ 12 w 104"/>
                  <a:gd name="T11" fmla="*/ 15 h 98"/>
                  <a:gd name="T12" fmla="*/ 92 w 104"/>
                  <a:gd name="T13" fmla="*/ 15 h 98"/>
                  <a:gd name="T14" fmla="*/ 92 w 104"/>
                  <a:gd name="T15" fmla="*/ 84 h 98"/>
                  <a:gd name="T16" fmla="*/ 12 w 104"/>
                  <a:gd name="T17" fmla="*/ 84 h 98"/>
                  <a:gd name="T18" fmla="*/ 12 w 104"/>
                  <a:gd name="T19" fmla="*/ 1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98">
                    <a:moveTo>
                      <a:pt x="0" y="98"/>
                    </a:moveTo>
                    <a:lnTo>
                      <a:pt x="104" y="98"/>
                    </a:lnTo>
                    <a:lnTo>
                      <a:pt x="104" y="0"/>
                    </a:lnTo>
                    <a:lnTo>
                      <a:pt x="0" y="0"/>
                    </a:lnTo>
                    <a:lnTo>
                      <a:pt x="0" y="98"/>
                    </a:lnTo>
                    <a:close/>
                    <a:moveTo>
                      <a:pt x="12" y="15"/>
                    </a:moveTo>
                    <a:lnTo>
                      <a:pt x="92" y="15"/>
                    </a:lnTo>
                    <a:lnTo>
                      <a:pt x="92" y="84"/>
                    </a:lnTo>
                    <a:lnTo>
                      <a:pt x="12" y="84"/>
                    </a:lnTo>
                    <a:lnTo>
                      <a:pt x="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fontAlgn="base">
                  <a:spcBef>
                    <a:spcPct val="50000"/>
                  </a:spcBef>
                  <a:spcAft>
                    <a:spcPct val="0"/>
                  </a:spcAft>
                  <a:defRPr/>
                </a:pPr>
                <a:endParaRPr lang="en-IN" dirty="0">
                  <a:solidFill>
                    <a:srgbClr val="000000"/>
                  </a:solidFill>
                  <a:latin typeface="Verdana"/>
                </a:endParaRPr>
              </a:p>
            </p:txBody>
          </p:sp>
        </p:grpSp>
      </p:grpSp>
      <p:sp>
        <p:nvSpPr>
          <p:cNvPr id="24" name="Oval 23"/>
          <p:cNvSpPr>
            <a:spLocks noChangeAspect="1"/>
          </p:cNvSpPr>
          <p:nvPr/>
        </p:nvSpPr>
        <p:spPr bwMode="auto">
          <a:xfrm>
            <a:off x="10983964" y="2564583"/>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5</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Rectangle 24"/>
          <p:cNvSpPr/>
          <p:nvPr/>
        </p:nvSpPr>
        <p:spPr>
          <a:xfrm>
            <a:off x="10148777" y="3227880"/>
            <a:ext cx="2695148" cy="1526285"/>
          </a:xfrm>
          <a:prstGeom prst="rect">
            <a:avLst/>
          </a:prstGeom>
          <a:noFill/>
        </p:spPr>
        <p:txBody>
          <a:bodyPr wrap="square" anchor="t" anchorCtr="0">
            <a:noAutofit/>
          </a:bodyPr>
          <a:lstStyle/>
          <a:p>
            <a:pPr marL="448193" indent="-448193" defTabSz="914225">
              <a:spcAft>
                <a:spcPts val="600"/>
              </a:spcAft>
              <a:buFont typeface="Wingdings" panose="05000000000000000000" pitchFamily="2" charset="2"/>
              <a:buChar char="ü"/>
              <a:defRPr/>
            </a:pPr>
            <a:endParaRPr lang="en-US" sz="2000" kern="0" dirty="0">
              <a:solidFill>
                <a:prstClr val="white"/>
              </a:solidFill>
              <a:cs typeface="Segoe UI Semilight" panose="020B0402040204020203" pitchFamily="34" charset="0"/>
            </a:endParaRPr>
          </a:p>
        </p:txBody>
      </p:sp>
      <p:sp>
        <p:nvSpPr>
          <p:cNvPr id="3" name="Slide Number Placeholder 2"/>
          <p:cNvSpPr>
            <a:spLocks noGrp="1"/>
          </p:cNvSpPr>
          <p:nvPr>
            <p:ph type="sldNum" sz="quarter" idx="4"/>
          </p:nvPr>
        </p:nvSpPr>
        <p:spPr>
          <a:xfrm>
            <a:off x="11474548" y="5928167"/>
            <a:ext cx="717452" cy="364224"/>
          </a:xfrm>
        </p:spPr>
        <p:txBody>
          <a:bodyPr/>
          <a:lstStyle/>
          <a:p>
            <a:fld id="{4D6F5D09-9872-40F8-936F-956C9A8E6FCE}" type="slidenum">
              <a:rPr lang="en-IN" smtClean="0"/>
              <a:pPr/>
              <a:t>4</a:t>
            </a:fld>
            <a:endParaRPr lang="en-IN" dirty="0"/>
          </a:p>
        </p:txBody>
      </p:sp>
      <p:sp>
        <p:nvSpPr>
          <p:cNvPr id="27" name="Rectangle 26">
            <a:extLst>
              <a:ext uri="{FF2B5EF4-FFF2-40B4-BE49-F238E27FC236}">
                <a16:creationId xmlns:a16="http://schemas.microsoft.com/office/drawing/2014/main" id="{E9D8F4BE-4AF8-40FA-B996-C7C294AF3E38}"/>
              </a:ext>
            </a:extLst>
          </p:cNvPr>
          <p:cNvSpPr/>
          <p:nvPr/>
        </p:nvSpPr>
        <p:spPr>
          <a:xfrm>
            <a:off x="2851006" y="3279361"/>
            <a:ext cx="2153473" cy="1225610"/>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The What, How and Why of Chat Bot</a:t>
            </a:r>
          </a:p>
        </p:txBody>
      </p:sp>
      <p:sp>
        <p:nvSpPr>
          <p:cNvPr id="28" name="Rectangle 27">
            <a:extLst>
              <a:ext uri="{FF2B5EF4-FFF2-40B4-BE49-F238E27FC236}">
                <a16:creationId xmlns:a16="http://schemas.microsoft.com/office/drawing/2014/main" id="{48B6CF6E-CAA0-45DB-985A-2732DC7F49C4}"/>
              </a:ext>
            </a:extLst>
          </p:cNvPr>
          <p:cNvSpPr/>
          <p:nvPr/>
        </p:nvSpPr>
        <p:spPr>
          <a:xfrm>
            <a:off x="5455619" y="3256052"/>
            <a:ext cx="2153473" cy="1225610"/>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What are Bots</a:t>
            </a:r>
          </a:p>
        </p:txBody>
      </p:sp>
      <p:sp>
        <p:nvSpPr>
          <p:cNvPr id="29" name="Rectangle 28">
            <a:extLst>
              <a:ext uri="{FF2B5EF4-FFF2-40B4-BE49-F238E27FC236}">
                <a16:creationId xmlns:a16="http://schemas.microsoft.com/office/drawing/2014/main" id="{2799BDEE-4093-4788-BE71-E0BA14028DA0}"/>
              </a:ext>
            </a:extLst>
          </p:cNvPr>
          <p:cNvSpPr/>
          <p:nvPr/>
        </p:nvSpPr>
        <p:spPr>
          <a:xfrm>
            <a:off x="7772011" y="3279360"/>
            <a:ext cx="2153473" cy="1225610"/>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Microsoft Chat Bot Anatomy</a:t>
            </a:r>
          </a:p>
        </p:txBody>
      </p:sp>
      <p:sp>
        <p:nvSpPr>
          <p:cNvPr id="30" name="Rectangle 29">
            <a:extLst>
              <a:ext uri="{FF2B5EF4-FFF2-40B4-BE49-F238E27FC236}">
                <a16:creationId xmlns:a16="http://schemas.microsoft.com/office/drawing/2014/main" id="{6007F235-132B-42CC-8C30-2E0687C97890}"/>
              </a:ext>
            </a:extLst>
          </p:cNvPr>
          <p:cNvSpPr/>
          <p:nvPr/>
        </p:nvSpPr>
        <p:spPr>
          <a:xfrm>
            <a:off x="10337940" y="3278482"/>
            <a:ext cx="2153473" cy="1225610"/>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Hello Bot</a:t>
            </a:r>
          </a:p>
        </p:txBody>
      </p:sp>
      <p:cxnSp>
        <p:nvCxnSpPr>
          <p:cNvPr id="31" name="Straight Connector 30">
            <a:extLst>
              <a:ext uri="{FF2B5EF4-FFF2-40B4-BE49-F238E27FC236}">
                <a16:creationId xmlns:a16="http://schemas.microsoft.com/office/drawing/2014/main" id="{80621EDE-ED9C-4CEE-97C7-494C1E78B32E}"/>
              </a:ext>
            </a:extLst>
          </p:cNvPr>
          <p:cNvCxnSpPr/>
          <p:nvPr/>
        </p:nvCxnSpPr>
        <p:spPr>
          <a:xfrm flipV="1">
            <a:off x="97662" y="5015116"/>
            <a:ext cx="11702660" cy="0"/>
          </a:xfrm>
          <a:prstGeom prst="line">
            <a:avLst/>
          </a:prstGeom>
          <a:ln w="38100">
            <a:solidFill>
              <a:srgbClr val="09BF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D9D9D8D-4E3F-407B-9768-08B9437AA6F1}"/>
              </a:ext>
            </a:extLst>
          </p:cNvPr>
          <p:cNvSpPr>
            <a:spLocks noChangeAspect="1"/>
          </p:cNvSpPr>
          <p:nvPr/>
        </p:nvSpPr>
        <p:spPr bwMode="auto">
          <a:xfrm>
            <a:off x="699224" y="4695121"/>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6</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33" name="Rectangle 32">
            <a:extLst>
              <a:ext uri="{FF2B5EF4-FFF2-40B4-BE49-F238E27FC236}">
                <a16:creationId xmlns:a16="http://schemas.microsoft.com/office/drawing/2014/main" id="{63DB09EE-C0FD-4BA9-83F3-064F34356042}"/>
              </a:ext>
            </a:extLst>
          </p:cNvPr>
          <p:cNvSpPr/>
          <p:nvPr/>
        </p:nvSpPr>
        <p:spPr>
          <a:xfrm>
            <a:off x="-57519" y="5446338"/>
            <a:ext cx="2153473" cy="1225610"/>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User Input Bot</a:t>
            </a:r>
          </a:p>
        </p:txBody>
      </p:sp>
      <p:sp>
        <p:nvSpPr>
          <p:cNvPr id="34" name="Oval 33">
            <a:extLst>
              <a:ext uri="{FF2B5EF4-FFF2-40B4-BE49-F238E27FC236}">
                <a16:creationId xmlns:a16="http://schemas.microsoft.com/office/drawing/2014/main" id="{CA362A68-3AA2-464C-B4EF-818ECE705953}"/>
              </a:ext>
            </a:extLst>
          </p:cNvPr>
          <p:cNvSpPr>
            <a:spLocks noChangeAspect="1"/>
          </p:cNvSpPr>
          <p:nvPr/>
        </p:nvSpPr>
        <p:spPr bwMode="auto">
          <a:xfrm>
            <a:off x="3411467" y="4695121"/>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8</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35" name="Rectangle 34">
            <a:extLst>
              <a:ext uri="{FF2B5EF4-FFF2-40B4-BE49-F238E27FC236}">
                <a16:creationId xmlns:a16="http://schemas.microsoft.com/office/drawing/2014/main" id="{A70740F1-9B33-4C2E-B51C-087334BC0DB1}"/>
              </a:ext>
            </a:extLst>
          </p:cNvPr>
          <p:cNvSpPr/>
          <p:nvPr/>
        </p:nvSpPr>
        <p:spPr>
          <a:xfrm>
            <a:off x="2772603" y="5409020"/>
            <a:ext cx="2153473" cy="1225610"/>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Waterfall Bot</a:t>
            </a:r>
          </a:p>
        </p:txBody>
      </p:sp>
      <p:sp>
        <p:nvSpPr>
          <p:cNvPr id="36" name="Oval 35">
            <a:extLst>
              <a:ext uri="{FF2B5EF4-FFF2-40B4-BE49-F238E27FC236}">
                <a16:creationId xmlns:a16="http://schemas.microsoft.com/office/drawing/2014/main" id="{6DFFE170-14DE-43C5-92AF-737B5C388890}"/>
              </a:ext>
            </a:extLst>
          </p:cNvPr>
          <p:cNvSpPr>
            <a:spLocks noChangeAspect="1"/>
          </p:cNvSpPr>
          <p:nvPr/>
        </p:nvSpPr>
        <p:spPr bwMode="auto">
          <a:xfrm>
            <a:off x="6180989" y="4695121"/>
            <a:ext cx="639989" cy="639989"/>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9</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37" name="Rectangle 36">
            <a:extLst>
              <a:ext uri="{FF2B5EF4-FFF2-40B4-BE49-F238E27FC236}">
                <a16:creationId xmlns:a16="http://schemas.microsoft.com/office/drawing/2014/main" id="{5A307313-D2DD-4918-B938-55B904023B2C}"/>
              </a:ext>
            </a:extLst>
          </p:cNvPr>
          <p:cNvSpPr/>
          <p:nvPr/>
        </p:nvSpPr>
        <p:spPr>
          <a:xfrm>
            <a:off x="5542125" y="5409020"/>
            <a:ext cx="2153473" cy="1225610"/>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Adaptive Card</a:t>
            </a:r>
          </a:p>
        </p:txBody>
      </p:sp>
      <p:sp>
        <p:nvSpPr>
          <p:cNvPr id="38" name="Oval 37">
            <a:extLst>
              <a:ext uri="{FF2B5EF4-FFF2-40B4-BE49-F238E27FC236}">
                <a16:creationId xmlns:a16="http://schemas.microsoft.com/office/drawing/2014/main" id="{93E672A8-6B75-4FBC-840E-3C72676EA6CD}"/>
              </a:ext>
            </a:extLst>
          </p:cNvPr>
          <p:cNvSpPr>
            <a:spLocks noChangeAspect="1"/>
          </p:cNvSpPr>
          <p:nvPr/>
        </p:nvSpPr>
        <p:spPr bwMode="auto">
          <a:xfrm>
            <a:off x="8610584" y="4553611"/>
            <a:ext cx="831123" cy="831123"/>
          </a:xfrm>
          <a:prstGeom prst="ellipse">
            <a:avLst/>
          </a:prstGeom>
          <a:solidFill>
            <a:schemeClr val="bg1"/>
          </a:solidFill>
          <a:ln w="38100" cmpd="sng">
            <a:solidFill>
              <a:srgbClr val="09B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rPr>
              <a:t>10</a:t>
            </a:r>
            <a:endParaRPr lang="en-IN" sz="2400" kern="0" dirty="0">
              <a:ln w="0">
                <a:noFill/>
              </a:ln>
              <a:solidFill>
                <a:srgbClr val="00B0F0"/>
              </a:solidFill>
              <a:latin typeface="Verdana" panose="020B0604030504040204" pitchFamily="34" charset="0"/>
              <a:ea typeface="Verdana" panose="020B0604030504040204" pitchFamily="34" charset="0"/>
              <a:cs typeface="Verdana" panose="020B0604030504040204" pitchFamily="34" charset="0"/>
            </a:endParaRPr>
          </a:p>
        </p:txBody>
      </p:sp>
      <p:sp>
        <p:nvSpPr>
          <p:cNvPr id="39" name="Rectangle 38">
            <a:extLst>
              <a:ext uri="{FF2B5EF4-FFF2-40B4-BE49-F238E27FC236}">
                <a16:creationId xmlns:a16="http://schemas.microsoft.com/office/drawing/2014/main" id="{8EF50C08-745C-4685-8871-703F0038D454}"/>
              </a:ext>
            </a:extLst>
          </p:cNvPr>
          <p:cNvSpPr/>
          <p:nvPr/>
        </p:nvSpPr>
        <p:spPr>
          <a:xfrm>
            <a:off x="7949410" y="5384734"/>
            <a:ext cx="2153473" cy="1225610"/>
          </a:xfrm>
          <a:prstGeom prst="rect">
            <a:avLst/>
          </a:prstGeom>
          <a:noFill/>
        </p:spPr>
        <p:txBody>
          <a:bodyPr wrap="square" anchor="t" anchorCtr="0">
            <a:noAutofit/>
          </a:bodyPr>
          <a:lstStyle/>
          <a:p>
            <a:pPr marL="336145" indent="-336145" defTabSz="914225">
              <a:spcAft>
                <a:spcPts val="600"/>
              </a:spcAft>
              <a:buFont typeface="Wingdings" panose="05000000000000000000" pitchFamily="2" charset="2"/>
              <a:buChar char="ü"/>
              <a:defRPr/>
            </a:pPr>
            <a:r>
              <a:rPr lang="en-US" sz="2000" kern="0" dirty="0">
                <a:solidFill>
                  <a:prstClr val="white"/>
                </a:solidFill>
                <a:cs typeface="Segoe UI Semilight" panose="020B0402040204020203" pitchFamily="34" charset="0"/>
              </a:rPr>
              <a:t>Cortona Bot</a:t>
            </a:r>
          </a:p>
        </p:txBody>
      </p:sp>
    </p:spTree>
    <p:extLst>
      <p:ext uri="{BB962C8B-B14F-4D97-AF65-F5344CB8AC3E}">
        <p14:creationId xmlns:p14="http://schemas.microsoft.com/office/powerpoint/2010/main" val="297514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500" fill="hold"/>
                                        <p:tgtEl>
                                          <p:spTgt spid="133"/>
                                        </p:tgtEl>
                                        <p:attrNameLst>
                                          <p:attrName>ppt_x</p:attrName>
                                        </p:attrNameLst>
                                      </p:cBhvr>
                                      <p:tavLst>
                                        <p:tav tm="0">
                                          <p:val>
                                            <p:strVal val="#ppt_x"/>
                                          </p:val>
                                        </p:tav>
                                        <p:tav tm="100000">
                                          <p:val>
                                            <p:strVal val="#ppt_x"/>
                                          </p:val>
                                        </p:tav>
                                      </p:tavLst>
                                    </p:anim>
                                    <p:anim calcmode="lin" valueType="num">
                                      <p:cBhvr additive="base">
                                        <p:cTn id="12"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 calcmode="lin" valueType="num">
                                      <p:cBhvr additive="base">
                                        <p:cTn id="17" dur="500" fill="hold"/>
                                        <p:tgtEl>
                                          <p:spTgt spid="87"/>
                                        </p:tgtEl>
                                        <p:attrNameLst>
                                          <p:attrName>ppt_x</p:attrName>
                                        </p:attrNameLst>
                                      </p:cBhvr>
                                      <p:tavLst>
                                        <p:tav tm="0">
                                          <p:val>
                                            <p:strVal val="#ppt_x"/>
                                          </p:val>
                                        </p:tav>
                                        <p:tav tm="100000">
                                          <p:val>
                                            <p:strVal val="#ppt_x"/>
                                          </p:val>
                                        </p:tav>
                                      </p:tavLst>
                                    </p:anim>
                                    <p:anim calcmode="lin" valueType="num">
                                      <p:cBhvr additive="base">
                                        <p:cTn id="18" dur="500" fill="hold"/>
                                        <p:tgtEl>
                                          <p:spTgt spid="8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500" fill="hold"/>
                                        <p:tgtEl>
                                          <p:spTgt spid="27"/>
                                        </p:tgtEl>
                                        <p:attrNameLst>
                                          <p:attrName>ppt_x</p:attrName>
                                        </p:attrNameLst>
                                      </p:cBhvr>
                                      <p:tavLst>
                                        <p:tav tm="0">
                                          <p:val>
                                            <p:strVal val="#ppt_x"/>
                                          </p:val>
                                        </p:tav>
                                        <p:tav tm="100000">
                                          <p:val>
                                            <p:strVal val="#ppt_x"/>
                                          </p:val>
                                        </p:tav>
                                      </p:tavLst>
                                    </p:anim>
                                    <p:anim calcmode="lin" valueType="num">
                                      <p:cBhvr additive="base">
                                        <p:cTn id="2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additive="base">
                                        <p:cTn id="31" dur="500" fill="hold"/>
                                        <p:tgtEl>
                                          <p:spTgt spid="88"/>
                                        </p:tgtEl>
                                        <p:attrNameLst>
                                          <p:attrName>ppt_x</p:attrName>
                                        </p:attrNameLst>
                                      </p:cBhvr>
                                      <p:tavLst>
                                        <p:tav tm="0">
                                          <p:val>
                                            <p:strVal val="#ppt_x"/>
                                          </p:val>
                                        </p:tav>
                                        <p:tav tm="100000">
                                          <p:val>
                                            <p:strVal val="#ppt_x"/>
                                          </p:val>
                                        </p:tav>
                                      </p:tavLst>
                                    </p:anim>
                                    <p:anim calcmode="lin" valueType="num">
                                      <p:cBhvr additive="base">
                                        <p:cTn id="32"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additive="base">
                                        <p:cTn id="37" dur="500" fill="hold"/>
                                        <p:tgtEl>
                                          <p:spTgt spid="89"/>
                                        </p:tgtEl>
                                        <p:attrNameLst>
                                          <p:attrName>ppt_x</p:attrName>
                                        </p:attrNameLst>
                                      </p:cBhvr>
                                      <p:tavLst>
                                        <p:tav tm="0">
                                          <p:val>
                                            <p:strVal val="#ppt_x"/>
                                          </p:val>
                                        </p:tav>
                                        <p:tav tm="100000">
                                          <p:val>
                                            <p:strVal val="#ppt_x"/>
                                          </p:val>
                                        </p:tav>
                                      </p:tavLst>
                                    </p:anim>
                                    <p:anim calcmode="lin" valueType="num">
                                      <p:cBhvr additive="base">
                                        <p:cTn id="38" dur="500" fill="hold"/>
                                        <p:tgtEl>
                                          <p:spTgt spid="8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500" fill="hold"/>
                                        <p:tgtEl>
                                          <p:spTgt spid="30"/>
                                        </p:tgtEl>
                                        <p:attrNameLst>
                                          <p:attrName>ppt_x</p:attrName>
                                        </p:attrNameLst>
                                      </p:cBhvr>
                                      <p:tavLst>
                                        <p:tav tm="0">
                                          <p:val>
                                            <p:strVal val="#ppt_x"/>
                                          </p:val>
                                        </p:tav>
                                        <p:tav tm="100000">
                                          <p:val>
                                            <p:strVal val="#ppt_x"/>
                                          </p:val>
                                        </p:tav>
                                      </p:tavLst>
                                    </p:anim>
                                    <p:anim calcmode="lin" valueType="num">
                                      <p:cBhvr additive="base">
                                        <p:cTn id="5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500" fill="hold"/>
                                        <p:tgtEl>
                                          <p:spTgt spid="32"/>
                                        </p:tgtEl>
                                        <p:attrNameLst>
                                          <p:attrName>ppt_x</p:attrName>
                                        </p:attrNameLst>
                                      </p:cBhvr>
                                      <p:tavLst>
                                        <p:tav tm="0">
                                          <p:val>
                                            <p:strVal val="#ppt_x"/>
                                          </p:val>
                                        </p:tav>
                                        <p:tav tm="100000">
                                          <p:val>
                                            <p:strVal val="#ppt_x"/>
                                          </p:val>
                                        </p:tav>
                                      </p:tavLst>
                                    </p:anim>
                                    <p:anim calcmode="lin" valueType="num">
                                      <p:cBhvr additive="base">
                                        <p:cTn id="58" dur="500" fill="hold"/>
                                        <p:tgtEl>
                                          <p:spTgt spid="32"/>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additive="base">
                                        <p:cTn id="61" dur="500" fill="hold"/>
                                        <p:tgtEl>
                                          <p:spTgt spid="33"/>
                                        </p:tgtEl>
                                        <p:attrNameLst>
                                          <p:attrName>ppt_x</p:attrName>
                                        </p:attrNameLst>
                                      </p:cBhvr>
                                      <p:tavLst>
                                        <p:tav tm="0">
                                          <p:val>
                                            <p:strVal val="#ppt_x"/>
                                          </p:val>
                                        </p:tav>
                                        <p:tav tm="100000">
                                          <p:val>
                                            <p:strVal val="#ppt_x"/>
                                          </p:val>
                                        </p:tav>
                                      </p:tavLst>
                                    </p:anim>
                                    <p:anim calcmode="lin" valueType="num">
                                      <p:cBhvr additive="base">
                                        <p:cTn id="6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ppt_x"/>
                                          </p:val>
                                        </p:tav>
                                        <p:tav tm="100000">
                                          <p:val>
                                            <p:strVal val="#ppt_x"/>
                                          </p:val>
                                        </p:tav>
                                      </p:tavLst>
                                    </p:anim>
                                    <p:anim calcmode="lin" valueType="num">
                                      <p:cBhvr additive="base">
                                        <p:cTn id="68" dur="500" fill="hold"/>
                                        <p:tgtEl>
                                          <p:spTgt spid="34"/>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additive="base">
                                        <p:cTn id="71" dur="500" fill="hold"/>
                                        <p:tgtEl>
                                          <p:spTgt spid="35"/>
                                        </p:tgtEl>
                                        <p:attrNameLst>
                                          <p:attrName>ppt_x</p:attrName>
                                        </p:attrNameLst>
                                      </p:cBhvr>
                                      <p:tavLst>
                                        <p:tav tm="0">
                                          <p:val>
                                            <p:strVal val="#ppt_x"/>
                                          </p:val>
                                        </p:tav>
                                        <p:tav tm="100000">
                                          <p:val>
                                            <p:strVal val="#ppt_x"/>
                                          </p:val>
                                        </p:tav>
                                      </p:tavLst>
                                    </p:anim>
                                    <p:anim calcmode="lin" valueType="num">
                                      <p:cBhvr additive="base">
                                        <p:cTn id="7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fill="hold"/>
                                        <p:tgtEl>
                                          <p:spTgt spid="37"/>
                                        </p:tgtEl>
                                        <p:attrNameLst>
                                          <p:attrName>ppt_x</p:attrName>
                                        </p:attrNameLst>
                                      </p:cBhvr>
                                      <p:tavLst>
                                        <p:tav tm="0">
                                          <p:val>
                                            <p:strVal val="#ppt_x"/>
                                          </p:val>
                                        </p:tav>
                                        <p:tav tm="100000">
                                          <p:val>
                                            <p:strVal val="#ppt_x"/>
                                          </p:val>
                                        </p:tav>
                                      </p:tavLst>
                                    </p:anim>
                                    <p:anim calcmode="lin" valueType="num">
                                      <p:cBhvr additive="base">
                                        <p:cTn id="78" dur="500" fill="hold"/>
                                        <p:tgtEl>
                                          <p:spTgt spid="3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 calcmode="lin" valueType="num">
                                      <p:cBhvr additive="base">
                                        <p:cTn id="81" dur="500" fill="hold"/>
                                        <p:tgtEl>
                                          <p:spTgt spid="36"/>
                                        </p:tgtEl>
                                        <p:attrNameLst>
                                          <p:attrName>ppt_x</p:attrName>
                                        </p:attrNameLst>
                                      </p:cBhvr>
                                      <p:tavLst>
                                        <p:tav tm="0">
                                          <p:val>
                                            <p:strVal val="#ppt_x"/>
                                          </p:val>
                                        </p:tav>
                                        <p:tav tm="100000">
                                          <p:val>
                                            <p:strVal val="#ppt_x"/>
                                          </p:val>
                                        </p:tav>
                                      </p:tavLst>
                                    </p:anim>
                                    <p:anim calcmode="lin" valueType="num">
                                      <p:cBhvr additive="base">
                                        <p:cTn id="8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fill="hold"/>
                                        <p:tgtEl>
                                          <p:spTgt spid="39"/>
                                        </p:tgtEl>
                                        <p:attrNameLst>
                                          <p:attrName>ppt_x</p:attrName>
                                        </p:attrNameLst>
                                      </p:cBhvr>
                                      <p:tavLst>
                                        <p:tav tm="0">
                                          <p:val>
                                            <p:strVal val="#ppt_x"/>
                                          </p:val>
                                        </p:tav>
                                        <p:tav tm="100000">
                                          <p:val>
                                            <p:strVal val="#ppt_x"/>
                                          </p:val>
                                        </p:tav>
                                      </p:tavLst>
                                    </p:anim>
                                    <p:anim calcmode="lin" valueType="num">
                                      <p:cBhvr additive="base">
                                        <p:cTn id="88" dur="500" fill="hold"/>
                                        <p:tgtEl>
                                          <p:spTgt spid="39"/>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ppt_x"/>
                                          </p:val>
                                        </p:tav>
                                        <p:tav tm="100000">
                                          <p:val>
                                            <p:strVal val="#ppt_x"/>
                                          </p:val>
                                        </p:tav>
                                      </p:tavLst>
                                    </p:anim>
                                    <p:anim calcmode="lin" valueType="num">
                                      <p:cBhvr additive="base">
                                        <p:cTn id="92"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P spid="89" grpId="0" animBg="1"/>
      <p:bldP spid="133" grpId="0"/>
      <p:bldP spid="24" grpId="0" animBg="1"/>
      <p:bldP spid="27" grpId="0"/>
      <p:bldP spid="28" grpId="0"/>
      <p:bldP spid="29" grpId="0"/>
      <p:bldP spid="30" grpId="0"/>
      <p:bldP spid="32" grpId="0" animBg="1"/>
      <p:bldP spid="33" grpId="0"/>
      <p:bldP spid="34" grpId="0" animBg="1"/>
      <p:bldP spid="35" grpId="0"/>
      <p:bldP spid="36" grpId="0" animBg="1"/>
      <p:bldP spid="37" grpId="0"/>
      <p:bldP spid="38" grpId="0" animBg="1"/>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5</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876719" y="297815"/>
            <a:ext cx="6820319"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6000" kern="0" dirty="0">
                <a:solidFill>
                  <a:srgbClr val="00BCF2"/>
                </a:solidFill>
                <a:latin typeface="Segoe UI Light" panose="020B0502040204020203" pitchFamily="34" charset="0"/>
                <a:ea typeface="Verdana" pitchFamily="34" charset="0"/>
                <a:cs typeface="Segoe UI Semilight" panose="020B0402040204020203" pitchFamily="34" charset="0"/>
              </a:rPr>
              <a:t>Who are we ?</a:t>
            </a:r>
          </a:p>
        </p:txBody>
      </p:sp>
      <p:sp>
        <p:nvSpPr>
          <p:cNvPr id="3" name="Rectangle 2">
            <a:extLst>
              <a:ext uri="{FF2B5EF4-FFF2-40B4-BE49-F238E27FC236}">
                <a16:creationId xmlns:a16="http://schemas.microsoft.com/office/drawing/2014/main" id="{251F86E4-D267-4D79-8FBE-D698498FA2A7}"/>
              </a:ext>
            </a:extLst>
          </p:cNvPr>
          <p:cNvSpPr/>
          <p:nvPr/>
        </p:nvSpPr>
        <p:spPr>
          <a:xfrm>
            <a:off x="169517" y="2498103"/>
            <a:ext cx="5552388" cy="399477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800" b="1" dirty="0"/>
              <a:t>Srikar Kumar </a:t>
            </a:r>
            <a:r>
              <a:rPr lang="en-US" sz="2800" b="1" dirty="0" err="1"/>
              <a:t>Bhaskara</a:t>
            </a:r>
            <a:endParaRPr lang="en-US" sz="2800" b="1" dirty="0"/>
          </a:p>
          <a:p>
            <a:r>
              <a:rPr lang="en-US" sz="2800" dirty="0"/>
              <a:t>Azure Data + AI Solutions Architect</a:t>
            </a:r>
          </a:p>
          <a:p>
            <a:r>
              <a:rPr lang="en-US" sz="2400" dirty="0"/>
              <a:t>Founder &amp; CTO @ </a:t>
            </a:r>
          </a:p>
          <a:p>
            <a:r>
              <a:rPr lang="en-US" sz="2400" dirty="0" err="1"/>
              <a:t>JumpStartNinja</a:t>
            </a:r>
            <a:r>
              <a:rPr lang="en-US" sz="2400" dirty="0"/>
              <a:t> Technologies</a:t>
            </a:r>
          </a:p>
          <a:p>
            <a:endParaRPr lang="en-US" sz="2400" dirty="0"/>
          </a:p>
          <a:p>
            <a:r>
              <a:rPr lang="en-US" sz="2400" dirty="0"/>
              <a:t>100 % Azure AI Focused</a:t>
            </a:r>
          </a:p>
          <a:p>
            <a:r>
              <a:rPr lang="en-US" sz="2400" dirty="0"/>
              <a:t>MIT Certified Data Scientist</a:t>
            </a:r>
          </a:p>
          <a:p>
            <a:endParaRPr lang="en-US" sz="2400" dirty="0"/>
          </a:p>
          <a:p>
            <a:endParaRPr lang="en-US" sz="2400" dirty="0"/>
          </a:p>
          <a:p>
            <a:r>
              <a:rPr lang="en-US" dirty="0"/>
              <a:t>Linked In : </a:t>
            </a:r>
            <a:r>
              <a:rPr lang="en-US" dirty="0">
                <a:hlinkClick r:id="rId3"/>
              </a:rPr>
              <a:t>https://www.linkedin.com/in/srikarkumar</a:t>
            </a:r>
            <a:endParaRPr lang="en-US" dirty="0"/>
          </a:p>
          <a:p>
            <a:endParaRPr lang="en-IN" sz="2400" dirty="0"/>
          </a:p>
        </p:txBody>
      </p:sp>
      <p:sp>
        <p:nvSpPr>
          <p:cNvPr id="33" name="Rectangle 32">
            <a:extLst>
              <a:ext uri="{FF2B5EF4-FFF2-40B4-BE49-F238E27FC236}">
                <a16:creationId xmlns:a16="http://schemas.microsoft.com/office/drawing/2014/main" id="{61474BE4-EE6B-4D69-9B9F-05F2D47C3C91}"/>
              </a:ext>
            </a:extLst>
          </p:cNvPr>
          <p:cNvSpPr/>
          <p:nvPr/>
        </p:nvSpPr>
        <p:spPr>
          <a:xfrm>
            <a:off x="6334812" y="2498103"/>
            <a:ext cx="5552388" cy="3994772"/>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2800" b="1" dirty="0">
                <a:solidFill>
                  <a:schemeClr val="tx1"/>
                </a:solidFill>
              </a:rPr>
              <a:t>Kevin McCarty</a:t>
            </a:r>
            <a:r>
              <a:rPr lang="en-US" dirty="0"/>
              <a:t> </a:t>
            </a:r>
            <a:endParaRPr lang="en-US" sz="2800" dirty="0">
              <a:solidFill>
                <a:schemeClr val="dk1"/>
              </a:solidFill>
            </a:endParaRPr>
          </a:p>
          <a:p>
            <a:r>
              <a:rPr lang="en-US" sz="2800" dirty="0">
                <a:solidFill>
                  <a:schemeClr val="dk1"/>
                </a:solidFill>
              </a:rPr>
              <a:t>30+ years in the industry with 20+ years of experience in data science and data analytics</a:t>
            </a:r>
          </a:p>
          <a:p>
            <a:endParaRPr lang="en-US" sz="2800" dirty="0">
              <a:solidFill>
                <a:schemeClr val="dk1"/>
              </a:solidFill>
            </a:endParaRPr>
          </a:p>
          <a:p>
            <a:r>
              <a:rPr lang="en-US" sz="2800" dirty="0">
                <a:solidFill>
                  <a:schemeClr val="dk1"/>
                </a:solidFill>
              </a:rPr>
              <a:t>Azure Expert</a:t>
            </a:r>
          </a:p>
          <a:p>
            <a:r>
              <a:rPr lang="en-US" sz="2400" dirty="0">
                <a:solidFill>
                  <a:schemeClr val="dk1"/>
                </a:solidFill>
              </a:rPr>
              <a:t>Microsoft Certified Trainer</a:t>
            </a:r>
          </a:p>
          <a:p>
            <a:endParaRPr lang="en-US" sz="2400" dirty="0">
              <a:solidFill>
                <a:schemeClr val="dk1"/>
              </a:solidFill>
            </a:endParaRPr>
          </a:p>
          <a:p>
            <a:r>
              <a:rPr lang="en-US" dirty="0">
                <a:solidFill>
                  <a:schemeClr val="dk1"/>
                </a:solidFill>
              </a:rPr>
              <a:t>Linked in: </a:t>
            </a:r>
            <a:r>
              <a:rPr lang="en-US" dirty="0">
                <a:solidFill>
                  <a:schemeClr val="dk1"/>
                </a:solidFill>
                <a:hlinkClick r:id="rId4"/>
              </a:rPr>
              <a:t>https://www.linkedin.com/in/kevin-mccarty</a:t>
            </a:r>
            <a:endParaRPr lang="en-US" dirty="0">
              <a:solidFill>
                <a:schemeClr val="dk1"/>
              </a:solidFill>
            </a:endParaRPr>
          </a:p>
          <a:p>
            <a:endParaRPr lang="en-US" sz="2000" dirty="0">
              <a:solidFill>
                <a:schemeClr val="dk1"/>
              </a:solidFill>
            </a:endParaRPr>
          </a:p>
        </p:txBody>
      </p:sp>
    </p:spTree>
    <p:extLst>
      <p:ext uri="{BB962C8B-B14F-4D97-AF65-F5344CB8AC3E}">
        <p14:creationId xmlns:p14="http://schemas.microsoft.com/office/powerpoint/2010/main" val="369157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6</a:t>
            </a:fld>
            <a:endParaRPr lang="en-IN" dirty="0"/>
          </a:p>
        </p:txBody>
      </p:sp>
      <p:sp>
        <p:nvSpPr>
          <p:cNvPr id="22" name="Rectangle 21">
            <a:extLst>
              <a:ext uri="{FF2B5EF4-FFF2-40B4-BE49-F238E27FC236}">
                <a16:creationId xmlns:a16="http://schemas.microsoft.com/office/drawing/2014/main" id="{F2767662-E83C-47F3-B3F7-00A12C2DB47C}"/>
              </a:ext>
            </a:extLst>
          </p:cNvPr>
          <p:cNvSpPr/>
          <p:nvPr/>
        </p:nvSpPr>
        <p:spPr bwMode="auto">
          <a:xfrm>
            <a:off x="1894789" y="2810366"/>
            <a:ext cx="10294235" cy="1237268"/>
          </a:xfrm>
          <a:prstGeom prst="rect">
            <a:avLst/>
          </a:prstGeom>
          <a:noFill/>
          <a:ln w="9525">
            <a:noFill/>
            <a:miter lim="800000"/>
            <a:headEnd/>
            <a:tailEnd/>
          </a:ln>
          <a:effectLst/>
        </p:spPr>
        <p:txBody>
          <a:bodyPr lIns="108000" tIns="108000" rIns="108000" bIns="108000" rtlCol="0" anchor="ctr">
            <a:noAutofit/>
          </a:bodyPr>
          <a:lstStyle/>
          <a:p>
            <a:pPr defTabSz="914225">
              <a:spcAft>
                <a:spcPts val="600"/>
              </a:spcAft>
              <a:defRPr/>
            </a:pPr>
            <a:r>
              <a:rPr lang="en-US" sz="6000" kern="0" dirty="0">
                <a:solidFill>
                  <a:schemeClr val="accent1">
                    <a:lumMod val="60000"/>
                    <a:lumOff val="40000"/>
                  </a:schemeClr>
                </a:solidFill>
                <a:cs typeface="Segoe UI Semilight" panose="020B0402040204020203" pitchFamily="34" charset="0"/>
              </a:rPr>
              <a:t>The What, How and Why of Cognitive Services</a:t>
            </a:r>
          </a:p>
        </p:txBody>
      </p:sp>
    </p:spTree>
    <p:extLst>
      <p:ext uri="{BB962C8B-B14F-4D97-AF65-F5344CB8AC3E}">
        <p14:creationId xmlns:p14="http://schemas.microsoft.com/office/powerpoint/2010/main" val="1898477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A34B8C21-472C-43AD-8B9F-5964D09AB204}" type="slidenum">
              <a:rPr lang="en-IN" smtClean="0"/>
              <a:pPr/>
              <a:t>7</a:t>
            </a:fld>
            <a:endParaRPr lang="en-IN" dirty="0"/>
          </a:p>
        </p:txBody>
      </p:sp>
      <p:sp>
        <p:nvSpPr>
          <p:cNvPr id="3" name="Title 1"/>
          <p:cNvSpPr txBox="1">
            <a:spLocks/>
          </p:cNvSpPr>
          <p:nvPr/>
        </p:nvSpPr>
        <p:spPr>
          <a:xfrm>
            <a:off x="124566" y="69335"/>
            <a:ext cx="12067434" cy="81776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400" dirty="0">
                <a:solidFill>
                  <a:srgbClr val="505050">
                    <a:lumMod val="50000"/>
                  </a:srgbClr>
                </a:solidFill>
              </a:rPr>
              <a:t>Cortana Intelligence Suite </a:t>
            </a:r>
            <a:r>
              <a:rPr sz="4400" dirty="0">
                <a:solidFill>
                  <a:srgbClr val="505050">
                    <a:lumMod val="50000"/>
                  </a:srgbClr>
                </a:solidFill>
              </a:rPr>
              <a:t>| </a:t>
            </a:r>
            <a:r>
              <a:rPr lang="en-IN" sz="4400" dirty="0">
                <a:solidFill>
                  <a:srgbClr val="0070C0"/>
                </a:solidFill>
              </a:rPr>
              <a:t>Overview</a:t>
            </a:r>
          </a:p>
        </p:txBody>
      </p:sp>
      <p:grpSp>
        <p:nvGrpSpPr>
          <p:cNvPr id="481" name="Group 480"/>
          <p:cNvGrpSpPr/>
          <p:nvPr/>
        </p:nvGrpSpPr>
        <p:grpSpPr>
          <a:xfrm>
            <a:off x="9588714" y="1303125"/>
            <a:ext cx="2241039" cy="4615293"/>
            <a:chOff x="9588714" y="1666194"/>
            <a:chExt cx="2241039" cy="4615293"/>
          </a:xfrm>
        </p:grpSpPr>
        <p:sp>
          <p:nvSpPr>
            <p:cNvPr id="482" name="Rectangle 481"/>
            <p:cNvSpPr/>
            <p:nvPr/>
          </p:nvSpPr>
          <p:spPr>
            <a:xfrm>
              <a:off x="10329146" y="5953575"/>
              <a:ext cx="1500607" cy="327912"/>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Action</a:t>
              </a:r>
            </a:p>
          </p:txBody>
        </p:sp>
        <p:sp>
          <p:nvSpPr>
            <p:cNvPr id="483" name="Freeform 482"/>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84" name="TextBox 483"/>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485" name="TextBox 484"/>
            <p:cNvSpPr txBox="1"/>
            <p:nvPr/>
          </p:nvSpPr>
          <p:spPr>
            <a:xfrm>
              <a:off x="10650440" y="5204331"/>
              <a:ext cx="868271" cy="332399"/>
            </a:xfrm>
            <a:prstGeom prst="rect">
              <a:avLst/>
            </a:prstGeom>
            <a:noFill/>
          </p:spPr>
          <p:txBody>
            <a:bodyPr wrap="square" lIns="0" tIns="0" rIns="0" bIns="0"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486" name="Group 485"/>
            <p:cNvGrpSpPr/>
            <p:nvPr/>
          </p:nvGrpSpPr>
          <p:grpSpPr>
            <a:xfrm>
              <a:off x="9984119" y="2016920"/>
              <a:ext cx="377227" cy="385340"/>
              <a:chOff x="6112510" y="6954657"/>
              <a:chExt cx="1181100" cy="1206500"/>
            </a:xfrm>
            <a:solidFill>
              <a:srgbClr val="0078D7"/>
            </a:solidFill>
          </p:grpSpPr>
          <p:sp>
            <p:nvSpPr>
              <p:cNvPr id="504"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5"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6"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7"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7" name="Group 486"/>
            <p:cNvGrpSpPr/>
            <p:nvPr/>
          </p:nvGrpSpPr>
          <p:grpSpPr>
            <a:xfrm>
              <a:off x="10034296" y="5129436"/>
              <a:ext cx="385751" cy="482188"/>
              <a:chOff x="2954338" y="6831013"/>
              <a:chExt cx="1041400" cy="1301750"/>
            </a:xfrm>
            <a:solidFill>
              <a:srgbClr val="0078D7"/>
            </a:solidFill>
          </p:grpSpPr>
          <p:sp>
            <p:nvSpPr>
              <p:cNvPr id="50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88" name="Group 487"/>
            <p:cNvGrpSpPr/>
            <p:nvPr/>
          </p:nvGrpSpPr>
          <p:grpSpPr>
            <a:xfrm>
              <a:off x="9872701" y="3060921"/>
              <a:ext cx="1878892" cy="1542780"/>
              <a:chOff x="9910801" y="2434267"/>
              <a:chExt cx="1878892" cy="1542780"/>
            </a:xfrm>
          </p:grpSpPr>
          <p:sp>
            <p:nvSpPr>
              <p:cNvPr id="489" name="TextBox 488"/>
              <p:cNvSpPr txBox="1"/>
              <p:nvPr/>
            </p:nvSpPr>
            <p:spPr>
              <a:xfrm>
                <a:off x="9910801" y="3234749"/>
                <a:ext cx="1090058" cy="461622"/>
              </a:xfrm>
              <a:prstGeom prst="rect">
                <a:avLst/>
              </a:prstGeom>
              <a:noFill/>
            </p:spPr>
            <p:txBody>
              <a:bodyPr wrap="square" lIns="182854" tIns="146283" rIns="182854" bIns="146283" rtlCol="0">
                <a:sp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490" name="Group 489"/>
              <p:cNvGrpSpPr/>
              <p:nvPr/>
            </p:nvGrpSpPr>
            <p:grpSpPr>
              <a:xfrm>
                <a:off x="10012430" y="2917883"/>
                <a:ext cx="462396" cy="357669"/>
                <a:chOff x="5007615" y="2323753"/>
                <a:chExt cx="649029" cy="502032"/>
              </a:xfrm>
              <a:solidFill>
                <a:srgbClr val="0078D7"/>
              </a:solidFill>
            </p:grpSpPr>
            <p:sp>
              <p:nvSpPr>
                <p:cNvPr id="500" name="Freeform 49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01" name="Freeform 50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491" name="Group 490"/>
              <p:cNvGrpSpPr/>
              <p:nvPr/>
            </p:nvGrpSpPr>
            <p:grpSpPr>
              <a:xfrm>
                <a:off x="10486805" y="2434267"/>
                <a:ext cx="1302888" cy="1542780"/>
                <a:chOff x="10486805" y="2923046"/>
                <a:chExt cx="1302888" cy="1542780"/>
              </a:xfrm>
            </p:grpSpPr>
            <p:sp>
              <p:nvSpPr>
                <p:cNvPr id="492" name="Rectangle 491"/>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3" name="TextBox 492"/>
                <p:cNvSpPr txBox="1"/>
                <p:nvPr/>
              </p:nvSpPr>
              <p:spPr>
                <a:xfrm>
                  <a:off x="11212738" y="3022354"/>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494" name="TextBox 493"/>
                <p:cNvSpPr txBox="1"/>
                <p:nvPr/>
              </p:nvSpPr>
              <p:spPr>
                <a:xfrm>
                  <a:off x="11212738" y="3571986"/>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495" name="TextBox 494"/>
                <p:cNvSpPr txBox="1"/>
                <p:nvPr/>
              </p:nvSpPr>
              <p:spPr>
                <a:xfrm>
                  <a:off x="11212738" y="4160203"/>
                  <a:ext cx="473389" cy="187017"/>
                </a:xfrm>
                <a:prstGeom prst="rect">
                  <a:avLst/>
                </a:prstGeom>
                <a:noFill/>
              </p:spPr>
              <p:txBody>
                <a:bodyPr wrap="square" lIns="0" tIns="0" rIns="0" bIns="0" rtlCol="0">
                  <a:spAutoFit/>
                </a:bodyPr>
                <a:lstStyle/>
                <a:p>
                  <a:pPr marL="0" marR="0" lvl="0" indent="0" defTabSz="932563"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496" name="Freeform 495"/>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7" name="Freeform 496"/>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498" name="Freeform 497"/>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99" name="Straight Connector 498"/>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508" name="Group 507"/>
          <p:cNvGrpSpPr/>
          <p:nvPr/>
        </p:nvGrpSpPr>
        <p:grpSpPr>
          <a:xfrm>
            <a:off x="7329456" y="1293979"/>
            <a:ext cx="3078993" cy="4551232"/>
            <a:chOff x="7329456" y="1657048"/>
            <a:chExt cx="3078993" cy="4551232"/>
          </a:xfrm>
        </p:grpSpPr>
        <p:sp>
          <p:nvSpPr>
            <p:cNvPr id="509" name="Rectangle 508"/>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Intelligence</a:t>
              </a:r>
            </a:p>
          </p:txBody>
        </p:sp>
        <p:sp>
          <p:nvSpPr>
            <p:cNvPr id="510" name="Rectangle 509"/>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511" name="Rectangle 510"/>
            <p:cNvSpPr/>
            <p:nvPr/>
          </p:nvSpPr>
          <p:spPr>
            <a:xfrm>
              <a:off x="8282077" y="3724639"/>
              <a:ext cx="1268870"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512" name="Group 511"/>
            <p:cNvGrpSpPr/>
            <p:nvPr/>
          </p:nvGrpSpPr>
          <p:grpSpPr>
            <a:xfrm>
              <a:off x="7886100" y="3695712"/>
              <a:ext cx="315759" cy="315759"/>
              <a:chOff x="3236100" y="589298"/>
              <a:chExt cx="5641200" cy="5641200"/>
            </a:xfrm>
          </p:grpSpPr>
          <p:sp>
            <p:nvSpPr>
              <p:cNvPr id="531" name="Freeform 530"/>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32" name="Freeform 531"/>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cxnSp>
          <p:nvCxnSpPr>
            <p:cNvPr id="513" name="Straight Connector 512"/>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14" name="Group 513"/>
            <p:cNvGrpSpPr/>
            <p:nvPr/>
          </p:nvGrpSpPr>
          <p:grpSpPr>
            <a:xfrm rot="13500000">
              <a:off x="9515255" y="6028138"/>
              <a:ext cx="181498" cy="178786"/>
              <a:chOff x="402446" y="5872915"/>
              <a:chExt cx="292608" cy="288235"/>
            </a:xfrm>
            <a:solidFill>
              <a:srgbClr val="FFFFFF">
                <a:lumMod val="85000"/>
              </a:srgbClr>
            </a:solidFill>
          </p:grpSpPr>
          <p:cxnSp>
            <p:nvCxnSpPr>
              <p:cNvPr id="529" name="Straight Connector 5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0" name="Straight Connector 5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515" name="Straight Connector 514"/>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516" name="Rectangle 515"/>
            <p:cNvSpPr/>
            <p:nvPr/>
          </p:nvSpPr>
          <p:spPr>
            <a:xfrm>
              <a:off x="8282076" y="3117494"/>
              <a:ext cx="1893241" cy="307777"/>
            </a:xfrm>
            <a:prstGeom prst="rect">
              <a:avLst/>
            </a:prstGeom>
          </p:spPr>
          <p:txBody>
            <a:bodyPr wrap="squar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4"/>
                  </a:solidFill>
                  <a:effectLst/>
                  <a:uLnTx/>
                  <a:uFillTx/>
                  <a:cs typeface="Segoe UI Semilight" panose="020B0402040204020203" pitchFamily="34" charset="0"/>
                </a:rPr>
                <a:t>Bot  Framework</a:t>
              </a:r>
            </a:p>
          </p:txBody>
        </p:sp>
        <p:sp>
          <p:nvSpPr>
            <p:cNvPr id="517" name="Rectangle 516"/>
            <p:cNvSpPr/>
            <p:nvPr/>
          </p:nvSpPr>
          <p:spPr>
            <a:xfrm>
              <a:off x="8241821" y="2451549"/>
              <a:ext cx="2166628" cy="261610"/>
            </a:xfrm>
            <a:prstGeom prst="rect">
              <a:avLst/>
            </a:prstGeom>
          </p:spPr>
          <p:txBody>
            <a:bodyPr wrap="square">
              <a:spAutoFit/>
            </a:bodyPr>
            <a:lstStyle/>
            <a:p>
              <a:pPr>
                <a:defRPr/>
              </a:pPr>
              <a:r>
                <a:rPr lang="en-US" sz="1100" kern="0" dirty="0">
                  <a:solidFill>
                    <a:srgbClr val="FFFFFF"/>
                  </a:solidFill>
                  <a:cs typeface="Segoe UI Semilight" panose="020B0402040204020203" pitchFamily="34" charset="0"/>
                </a:rPr>
                <a:t>Cognitive Services</a:t>
              </a:r>
            </a:p>
          </p:txBody>
        </p:sp>
        <p:grpSp>
          <p:nvGrpSpPr>
            <p:cNvPr id="518" name="Group 517"/>
            <p:cNvGrpSpPr/>
            <p:nvPr/>
          </p:nvGrpSpPr>
          <p:grpSpPr>
            <a:xfrm>
              <a:off x="7830264" y="2521994"/>
              <a:ext cx="427431" cy="274077"/>
              <a:chOff x="7822816" y="2717080"/>
              <a:chExt cx="427431" cy="274077"/>
            </a:xfrm>
          </p:grpSpPr>
          <p:sp>
            <p:nvSpPr>
              <p:cNvPr id="527" name="Freeform 52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2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19" name="Rectangle 518"/>
            <p:cNvSpPr/>
            <p:nvPr/>
          </p:nvSpPr>
          <p:spPr>
            <a:xfrm>
              <a:off x="8241821" y="5297166"/>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520" name="Group 519"/>
            <p:cNvGrpSpPr/>
            <p:nvPr/>
          </p:nvGrpSpPr>
          <p:grpSpPr>
            <a:xfrm>
              <a:off x="7884058" y="5324140"/>
              <a:ext cx="324905" cy="207663"/>
              <a:chOff x="7884058" y="5368509"/>
              <a:chExt cx="324905" cy="207663"/>
            </a:xfrm>
          </p:grpSpPr>
          <p:sp>
            <p:nvSpPr>
              <p:cNvPr id="522"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3"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4"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5"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526"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521" name="Freeform 520"/>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grpSp>
        <p:nvGrpSpPr>
          <p:cNvPr id="533" name="Group 532"/>
          <p:cNvGrpSpPr/>
          <p:nvPr/>
        </p:nvGrpSpPr>
        <p:grpSpPr>
          <a:xfrm>
            <a:off x="2019368" y="1293979"/>
            <a:ext cx="2377440" cy="4551232"/>
            <a:chOff x="2019368" y="1657048"/>
            <a:chExt cx="2377440" cy="4551232"/>
          </a:xfrm>
        </p:grpSpPr>
        <p:sp>
          <p:nvSpPr>
            <p:cNvPr id="534" name="Rectangle 533"/>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535" name="Rectangle 534"/>
            <p:cNvSpPr/>
            <p:nvPr/>
          </p:nvSpPr>
          <p:spPr>
            <a:xfrm>
              <a:off x="2652706" y="3724639"/>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endParaRPr>
            </a:p>
          </p:txBody>
        </p:sp>
        <p:cxnSp>
          <p:nvCxnSpPr>
            <p:cNvPr id="536" name="Straight Connector 535"/>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537" name="Group 536"/>
            <p:cNvGrpSpPr/>
            <p:nvPr/>
          </p:nvGrpSpPr>
          <p:grpSpPr>
            <a:xfrm rot="13500000">
              <a:off x="4205167" y="6028138"/>
              <a:ext cx="181498" cy="178786"/>
              <a:chOff x="402446" y="5872915"/>
              <a:chExt cx="292608" cy="288235"/>
            </a:xfrm>
            <a:solidFill>
              <a:srgbClr val="FFFFFF">
                <a:lumMod val="85000"/>
              </a:srgbClr>
            </a:solidFill>
          </p:grpSpPr>
          <p:cxnSp>
            <p:nvCxnSpPr>
              <p:cNvPr id="546" name="Straight Connector 545"/>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47" name="Straight Connector 546"/>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538" name="Rectangle 537"/>
            <p:cNvSpPr/>
            <p:nvPr/>
          </p:nvSpPr>
          <p:spPr>
            <a:xfrm>
              <a:off x="2652706" y="3161800"/>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539" name="Group 538"/>
            <p:cNvGrpSpPr/>
            <p:nvPr/>
          </p:nvGrpSpPr>
          <p:grpSpPr>
            <a:xfrm>
              <a:off x="2337798" y="3119355"/>
              <a:ext cx="274997" cy="292527"/>
              <a:chOff x="3232150" y="382588"/>
              <a:chExt cx="5727700" cy="6092825"/>
            </a:xfrm>
            <a:solidFill>
              <a:srgbClr val="FFFFFF"/>
            </a:solidFill>
          </p:grpSpPr>
          <p:sp>
            <p:nvSpPr>
              <p:cNvPr id="54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4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40" name="Rectangle 539"/>
            <p:cNvSpPr/>
            <p:nvPr/>
          </p:nvSpPr>
          <p:spPr>
            <a:xfrm>
              <a:off x="2652706" y="2528227"/>
              <a:ext cx="1271016" cy="2616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endParaRPr>
            </a:p>
          </p:txBody>
        </p:sp>
        <p:sp>
          <p:nvSpPr>
            <p:cNvPr id="541" name="Freeform 54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542" name="Freeform 54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grpSp>
      <p:sp>
        <p:nvSpPr>
          <p:cNvPr id="548" name="Rectangle 547"/>
          <p:cNvSpPr/>
          <p:nvPr/>
        </p:nvSpPr>
        <p:spPr bwMode="auto">
          <a:xfrm>
            <a:off x="5901551"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549" name="Rectangle 548"/>
          <p:cNvSpPr/>
          <p:nvPr/>
        </p:nvSpPr>
        <p:spPr>
          <a:xfrm>
            <a:off x="6340519" y="3192293"/>
            <a:ext cx="1268870" cy="600164"/>
          </a:xfrm>
          <a:prstGeom prst="rect">
            <a:avLst/>
          </a:prstGeom>
        </p:spPr>
        <p:txBody>
          <a:bodyPr wrap="square">
            <a:spAutoFit/>
          </a:bodyPr>
          <a:lstStyle/>
          <a:p>
            <a:r>
              <a:rPr lang="en-US" sz="1100" dirty="0">
                <a:solidFill>
                  <a:srgbClr val="FFFFFF"/>
                </a:solidFill>
                <a:cs typeface="Segoe UI Semilight" panose="020B0402040204020203" pitchFamily="34" charset="0"/>
              </a:rPr>
              <a:t>HDInsight </a:t>
            </a:r>
          </a:p>
          <a:p>
            <a:r>
              <a:rPr lang="en-US" sz="1100" dirty="0">
                <a:solidFill>
                  <a:srgbClr val="FFFFFF"/>
                </a:solidFill>
                <a:cs typeface="Segoe UI Semilight" panose="020B0402040204020203" pitchFamily="34" charset="0"/>
              </a:rPr>
              <a:t>(Hadoop and Spark)</a:t>
            </a:r>
          </a:p>
        </p:txBody>
      </p:sp>
      <p:sp>
        <p:nvSpPr>
          <p:cNvPr id="550" name="Rectangle 549"/>
          <p:cNvSpPr/>
          <p:nvPr/>
        </p:nvSpPr>
        <p:spPr>
          <a:xfrm>
            <a:off x="6340519" y="3920538"/>
            <a:ext cx="1268870" cy="261610"/>
          </a:xfrm>
          <a:prstGeom prst="rect">
            <a:avLst/>
          </a:prstGeom>
        </p:spPr>
        <p:txBody>
          <a:bodyPr wrap="square">
            <a:spAutoFit/>
          </a:bodyPr>
          <a:lstStyle/>
          <a:p>
            <a:r>
              <a:rPr lang="en-US" sz="1100" dirty="0">
                <a:solidFill>
                  <a:srgbClr val="FFFFFF"/>
                </a:solidFill>
                <a:cs typeface="Segoe UI Semilight" panose="020B0402040204020203" pitchFamily="34" charset="0"/>
              </a:rPr>
              <a:t>Stream Analytics</a:t>
            </a:r>
          </a:p>
        </p:txBody>
      </p:sp>
      <p:sp>
        <p:nvSpPr>
          <p:cNvPr id="551" name="Rectangle 550"/>
          <p:cNvSpPr/>
          <p:nvPr/>
        </p:nvSpPr>
        <p:spPr>
          <a:xfrm>
            <a:off x="5123071" y="5569796"/>
            <a:ext cx="1455527" cy="369332"/>
          </a:xfrm>
          <a:prstGeom prst="rect">
            <a:avLst/>
          </a:prstGeom>
        </p:spPr>
        <p:txBody>
          <a:bodyPr wrap="none" lIns="0" tIns="0" rIns="0" bIns="0" anchor="ctr">
            <a:spAutoFit/>
          </a:bodyPr>
          <a:lstStyle/>
          <a:p>
            <a:pPr algn="ctr" defTabSz="725012">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552" name="Rectangle 551"/>
          <p:cNvSpPr/>
          <p:nvPr/>
        </p:nvSpPr>
        <p:spPr>
          <a:xfrm>
            <a:off x="6340519" y="269287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Data Lake Analytics</a:t>
            </a:r>
          </a:p>
        </p:txBody>
      </p:sp>
      <p:sp>
        <p:nvSpPr>
          <p:cNvPr id="553" name="Rectangle 552"/>
          <p:cNvSpPr/>
          <p:nvPr/>
        </p:nvSpPr>
        <p:spPr>
          <a:xfrm>
            <a:off x="6340519" y="2080520"/>
            <a:ext cx="1268870" cy="430887"/>
          </a:xfrm>
          <a:prstGeom prst="rect">
            <a:avLst/>
          </a:prstGeom>
        </p:spPr>
        <p:txBody>
          <a:bodyPr wrap="square">
            <a:spAutoFit/>
          </a:bodyPr>
          <a:lstStyle/>
          <a:p>
            <a:r>
              <a:rPr lang="en-US" sz="1100" dirty="0">
                <a:solidFill>
                  <a:srgbClr val="FFFFFF"/>
                </a:solidFill>
                <a:cs typeface="Segoe UI Semilight" panose="020B0402040204020203" pitchFamily="34" charset="0"/>
              </a:rPr>
              <a:t>Machine Learning</a:t>
            </a:r>
          </a:p>
        </p:txBody>
      </p:sp>
      <p:grpSp>
        <p:nvGrpSpPr>
          <p:cNvPr id="554" name="Group 553"/>
          <p:cNvGrpSpPr/>
          <p:nvPr/>
        </p:nvGrpSpPr>
        <p:grpSpPr>
          <a:xfrm>
            <a:off x="5982706" y="3922858"/>
            <a:ext cx="352655" cy="270905"/>
            <a:chOff x="1260022" y="5196402"/>
            <a:chExt cx="3273425" cy="2514600"/>
          </a:xfrm>
          <a:solidFill>
            <a:srgbClr val="FFFFFF"/>
          </a:solidFill>
        </p:grpSpPr>
        <p:sp>
          <p:nvSpPr>
            <p:cNvPr id="555" name="Freeform 554"/>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6" name="Freeform 555"/>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7" name="Freeform 556"/>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sp>
          <p:nvSpPr>
            <p:cNvPr id="558" name="Freeform 557"/>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ndParaRPr>
            </a:p>
          </p:txBody>
        </p:sp>
      </p:grpSp>
      <p:sp>
        <p:nvSpPr>
          <p:cNvPr id="559" name="Freeform 558"/>
          <p:cNvSpPr>
            <a:spLocks/>
          </p:cNvSpPr>
          <p:nvPr/>
        </p:nvSpPr>
        <p:spPr bwMode="auto">
          <a:xfrm>
            <a:off x="5984022" y="3353857"/>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560" name="Freeform 559"/>
          <p:cNvSpPr/>
          <p:nvPr/>
        </p:nvSpPr>
        <p:spPr bwMode="auto">
          <a:xfrm flipH="1">
            <a:off x="6027271" y="2158754"/>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400" kern="0" dirty="0">
              <a:solidFill>
                <a:srgbClr val="FFFFFF"/>
              </a:solidFill>
              <a:ea typeface="Segoe UI" pitchFamily="34" charset="0"/>
              <a:cs typeface="Segoe UI" pitchFamily="34" charset="0"/>
            </a:endParaRPr>
          </a:p>
        </p:txBody>
      </p:sp>
      <p:sp>
        <p:nvSpPr>
          <p:cNvPr id="561" name="Rectangle 560"/>
          <p:cNvSpPr/>
          <p:nvPr/>
        </p:nvSpPr>
        <p:spPr bwMode="auto">
          <a:xfrm>
            <a:off x="4043785" y="1293980"/>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algn="ctr" defTabSz="725012">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562" name="Rectangle 561"/>
          <p:cNvSpPr/>
          <p:nvPr/>
        </p:nvSpPr>
        <p:spPr>
          <a:xfrm>
            <a:off x="4508692" y="2692870"/>
            <a:ext cx="1271016" cy="430887"/>
          </a:xfrm>
          <a:prstGeom prst="rect">
            <a:avLst/>
          </a:prstGeom>
        </p:spPr>
        <p:txBody>
          <a:bodyPr wrap="square">
            <a:spAutoFit/>
          </a:bodyPr>
          <a:lstStyle/>
          <a:p>
            <a:r>
              <a:rPr lang="en-US" sz="1100" dirty="0">
                <a:solidFill>
                  <a:srgbClr val="FFFFFF"/>
                </a:solidFill>
                <a:cs typeface="Segoe UI Semilight" panose="020B0402040204020203" pitchFamily="34" charset="0"/>
              </a:rPr>
              <a:t>SQL Data </a:t>
            </a:r>
          </a:p>
          <a:p>
            <a:r>
              <a:rPr lang="en-US" sz="1100" dirty="0">
                <a:solidFill>
                  <a:srgbClr val="FFFFFF"/>
                </a:solidFill>
                <a:cs typeface="Segoe UI Semilight" panose="020B0402040204020203" pitchFamily="34" charset="0"/>
              </a:rPr>
              <a:t>Warehouse</a:t>
            </a:r>
          </a:p>
        </p:txBody>
      </p:sp>
      <p:sp>
        <p:nvSpPr>
          <p:cNvPr id="563" name="Rectangle 562"/>
          <p:cNvSpPr/>
          <p:nvPr/>
        </p:nvSpPr>
        <p:spPr>
          <a:xfrm>
            <a:off x="4494875" y="2165158"/>
            <a:ext cx="1271016" cy="261610"/>
          </a:xfrm>
          <a:prstGeom prst="rect">
            <a:avLst/>
          </a:prstGeom>
        </p:spPr>
        <p:txBody>
          <a:bodyPr wrap="square">
            <a:spAutoFit/>
          </a:bodyPr>
          <a:lstStyle/>
          <a:p>
            <a:r>
              <a:rPr lang="en-US" sz="1100" dirty="0">
                <a:solidFill>
                  <a:srgbClr val="FFFFFF"/>
                </a:solidFill>
                <a:cs typeface="Segoe UI Semilight" panose="020B0402040204020203" pitchFamily="34" charset="0"/>
              </a:rPr>
              <a:t>Data Lake Store</a:t>
            </a:r>
          </a:p>
        </p:txBody>
      </p:sp>
      <p:grpSp>
        <p:nvGrpSpPr>
          <p:cNvPr id="564" name="Group 563"/>
          <p:cNvGrpSpPr/>
          <p:nvPr/>
        </p:nvGrpSpPr>
        <p:grpSpPr>
          <a:xfrm>
            <a:off x="4186988" y="2756286"/>
            <a:ext cx="248256" cy="304055"/>
            <a:chOff x="-3084513" y="3390510"/>
            <a:chExt cx="2716213" cy="3363913"/>
          </a:xfrm>
          <a:solidFill>
            <a:srgbClr val="FFFFFF"/>
          </a:solidFill>
        </p:grpSpPr>
        <p:sp>
          <p:nvSpPr>
            <p:cNvPr id="5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grpSp>
        <p:nvGrpSpPr>
          <p:cNvPr id="567" name="Group 566"/>
          <p:cNvGrpSpPr/>
          <p:nvPr/>
        </p:nvGrpSpPr>
        <p:grpSpPr>
          <a:xfrm>
            <a:off x="496692" y="1303125"/>
            <a:ext cx="1854737" cy="4611909"/>
            <a:chOff x="496692" y="1666194"/>
            <a:chExt cx="1854737" cy="4611909"/>
          </a:xfrm>
        </p:grpSpPr>
        <p:sp>
          <p:nvSpPr>
            <p:cNvPr id="568" name="TextBox 567"/>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569" name="TextBox 568"/>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570" name="TextBox 569"/>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defTabSz="932563"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200" b="0" i="0" u="none" strike="noStrike" kern="0" cap="none" spc="-30"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571" name="Rectangle 570"/>
            <p:cNvSpPr/>
            <p:nvPr/>
          </p:nvSpPr>
          <p:spPr>
            <a:xfrm>
              <a:off x="813890" y="5956959"/>
              <a:ext cx="933597" cy="321144"/>
            </a:xfrm>
            <a:prstGeom prst="rect">
              <a:avLst/>
            </a:prstGeom>
          </p:spPr>
          <p:txBody>
            <a:bodyPr wrap="none" lIns="0" tIns="0" rIns="0" bIns="0" anchor="ctr">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050"/>
                  </a:solidFill>
                  <a:effectLst/>
                  <a:uLnTx/>
                  <a:uFillTx/>
                  <a:latin typeface="Segoe UI Light"/>
                </a:rPr>
                <a:t>Data</a:t>
              </a:r>
            </a:p>
          </p:txBody>
        </p:sp>
        <p:grpSp>
          <p:nvGrpSpPr>
            <p:cNvPr id="572" name="Group 571"/>
            <p:cNvGrpSpPr/>
            <p:nvPr/>
          </p:nvGrpSpPr>
          <p:grpSpPr>
            <a:xfrm>
              <a:off x="1789019" y="1666194"/>
              <a:ext cx="308472" cy="4199169"/>
              <a:chOff x="1776319" y="1369399"/>
              <a:chExt cx="308472" cy="3830198"/>
            </a:xfrm>
          </p:grpSpPr>
          <p:sp>
            <p:nvSpPr>
              <p:cNvPr id="587" name="Freeform 586"/>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588" name="Straight Connector 587"/>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573"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rgbClr val="0078D7"/>
              </a:solid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endParaRPr>
            </a:p>
          </p:txBody>
        </p:sp>
        <p:grpSp>
          <p:nvGrpSpPr>
            <p:cNvPr id="574" name="Group 573"/>
            <p:cNvGrpSpPr/>
            <p:nvPr/>
          </p:nvGrpSpPr>
          <p:grpSpPr>
            <a:xfrm>
              <a:off x="532519" y="3627377"/>
              <a:ext cx="522040" cy="533547"/>
              <a:chOff x="2308225" y="7734300"/>
              <a:chExt cx="1368425" cy="1398588"/>
            </a:xfrm>
            <a:solidFill>
              <a:srgbClr val="0078D7"/>
            </a:solidFill>
          </p:grpSpPr>
          <p:sp>
            <p:nvSpPr>
              <p:cNvPr id="576"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7"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8"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79"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0"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1"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2"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3"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4"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5"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586"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575" name="Freeform 574"/>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grpSp>
      <p:grpSp>
        <p:nvGrpSpPr>
          <p:cNvPr id="589" name="Group 588"/>
          <p:cNvGrpSpPr>
            <a:grpSpLocks noChangeAspect="1"/>
          </p:cNvGrpSpPr>
          <p:nvPr/>
        </p:nvGrpSpPr>
        <p:grpSpPr>
          <a:xfrm>
            <a:off x="6008529" y="2775918"/>
            <a:ext cx="294051" cy="292608"/>
            <a:chOff x="8580718" y="793097"/>
            <a:chExt cx="2587625" cy="2574925"/>
          </a:xfrm>
        </p:grpSpPr>
        <p:sp>
          <p:nvSpPr>
            <p:cNvPr id="590"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1"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92" name="Group 591"/>
          <p:cNvGrpSpPr>
            <a:grpSpLocks noChangeAspect="1"/>
          </p:cNvGrpSpPr>
          <p:nvPr/>
        </p:nvGrpSpPr>
        <p:grpSpPr>
          <a:xfrm>
            <a:off x="4165572" y="2158754"/>
            <a:ext cx="292608" cy="229390"/>
            <a:chOff x="8588655" y="3482322"/>
            <a:chExt cx="2571750" cy="2016125"/>
          </a:xfrm>
        </p:grpSpPr>
        <p:sp>
          <p:nvSpPr>
            <p:cNvPr id="593"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4"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985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33"/>
                                        </p:tgtEl>
                                        <p:attrNameLst>
                                          <p:attrName>style.visibility</p:attrName>
                                        </p:attrNameLst>
                                      </p:cBhvr>
                                      <p:to>
                                        <p:strVal val="visible"/>
                                      </p:to>
                                    </p:set>
                                    <p:animEffect transition="in" filter="fade">
                                      <p:cBhvr>
                                        <p:cTn id="11" dur="500"/>
                                        <p:tgtEl>
                                          <p:spTgt spid="5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8"/>
                                        </p:tgtEl>
                                        <p:attrNameLst>
                                          <p:attrName>style.visibility</p:attrName>
                                        </p:attrNameLst>
                                      </p:cBhvr>
                                      <p:to>
                                        <p:strVal val="visible"/>
                                      </p:to>
                                    </p:set>
                                    <p:animEffect transition="in" filter="fade">
                                      <p:cBhvr>
                                        <p:cTn id="15" dur="500"/>
                                        <p:tgtEl>
                                          <p:spTgt spid="50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81"/>
                                        </p:tgtEl>
                                        <p:attrNameLst>
                                          <p:attrName>style.visibility</p:attrName>
                                        </p:attrNameLst>
                                      </p:cBhvr>
                                      <p:to>
                                        <p:strVal val="visible"/>
                                      </p:to>
                                    </p:set>
                                    <p:animEffect transition="in" filter="fade">
                                      <p:cBhvr>
                                        <p:cTn id="19" dur="5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024" cy="6858000"/>
          </a:xfrm>
          <a:prstGeom prst="rect">
            <a:avLst/>
          </a:prstGeom>
        </p:spPr>
      </p:pic>
      <p:sp>
        <p:nvSpPr>
          <p:cNvPr id="40" name="Rectangle 39"/>
          <p:cNvSpPr/>
          <p:nvPr/>
        </p:nvSpPr>
        <p:spPr>
          <a:xfrm>
            <a:off x="0" y="0"/>
            <a:ext cx="11887200" cy="6629400"/>
          </a:xfrm>
          <a:prstGeom prst="rect">
            <a:avLst/>
          </a:prstGeom>
          <a:gradFill flip="none" rotWithShape="1">
            <a:gsLst>
              <a:gs pos="15000">
                <a:schemeClr val="tx1">
                  <a:alpha val="55000"/>
                </a:schemeClr>
              </a:gs>
              <a:gs pos="56000">
                <a:schemeClr val="tx1">
                  <a:tint val="44500"/>
                  <a:satMod val="160000"/>
                  <a:alpha val="0"/>
                </a:schemeClr>
              </a:gs>
              <a:gs pos="100000">
                <a:schemeClr val="tx1">
                  <a:tint val="23500"/>
                  <a:satMod val="16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solidFill>
                <a:prstClr val="white"/>
              </a:solidFill>
            </a:endParaRPr>
          </a:p>
        </p:txBody>
      </p:sp>
      <p:sp>
        <p:nvSpPr>
          <p:cNvPr id="41" name="Rectangle 40"/>
          <p:cNvSpPr/>
          <p:nvPr/>
        </p:nvSpPr>
        <p:spPr>
          <a:xfrm>
            <a:off x="0" y="0"/>
            <a:ext cx="12192001" cy="6858000"/>
          </a:xfrm>
          <a:prstGeom prst="rect">
            <a:avLst/>
          </a:prstGeom>
          <a:gradFill flip="none" rotWithShape="1">
            <a:gsLst>
              <a:gs pos="15000">
                <a:schemeClr val="bg1">
                  <a:alpha val="93000"/>
                </a:schemeClr>
              </a:gs>
              <a:gs pos="50000">
                <a:schemeClr val="bg1">
                  <a:alpha val="92000"/>
                </a:schemeClr>
              </a:gs>
              <a:gs pos="85000">
                <a:schemeClr val="bg1">
                  <a:alpha val="93000"/>
                </a:schemeClr>
              </a:gs>
            </a:gsLst>
            <a:lin ang="0" scaled="1"/>
            <a:tileRect/>
          </a:gradFill>
          <a:ln w="19050" cap="flat" cmpd="sng" algn="ctr">
            <a:noFill/>
            <a:prstDash val="solid"/>
          </a:ln>
          <a:effectLst/>
        </p:spPr>
        <p:txBody>
          <a:bodyPr lIns="91400" tIns="45698" rIns="91400" bIns="45698" rtlCol="0" anchor="ctr"/>
          <a:lstStyle/>
          <a:p>
            <a:pPr algn="ctr">
              <a:defRPr/>
            </a:pPr>
            <a:endParaRPr lang="en-US" sz="2199" kern="0" dirty="0">
              <a:solidFill>
                <a:srgbClr val="E4DED8"/>
              </a:solidFill>
              <a:latin typeface="Segoe UI Semilight"/>
            </a:endParaRPr>
          </a:p>
        </p:txBody>
      </p:sp>
      <p:grpSp>
        <p:nvGrpSpPr>
          <p:cNvPr id="52" name="Group 51"/>
          <p:cNvGrpSpPr/>
          <p:nvPr/>
        </p:nvGrpSpPr>
        <p:grpSpPr>
          <a:xfrm>
            <a:off x="1994667" y="228600"/>
            <a:ext cx="7143887" cy="589326"/>
            <a:chOff x="3248525" y="4127512"/>
            <a:chExt cx="7143887" cy="589326"/>
          </a:xfrm>
        </p:grpSpPr>
        <p:sp>
          <p:nvSpPr>
            <p:cNvPr id="43" name="Rectangle 42"/>
            <p:cNvSpPr/>
            <p:nvPr/>
          </p:nvSpPr>
          <p:spPr bwMode="auto">
            <a:xfrm>
              <a:off x="3879524" y="4127512"/>
              <a:ext cx="6512888" cy="457200"/>
            </a:xfrm>
            <a:prstGeom prst="rect">
              <a:avLst/>
            </a:prstGeom>
            <a:noFill/>
            <a:ln w="9525">
              <a:noFill/>
              <a:miter lim="800000"/>
              <a:headEnd/>
              <a:tailEnd/>
            </a:ln>
            <a:effectLst/>
          </p:spPr>
          <p:txBody>
            <a:bodyPr lIns="108000" tIns="108000" rIns="108000" bIns="108000" rtlCol="0" anchor="ctr">
              <a:noAutofit/>
            </a:bodyPr>
            <a:lstStyle/>
            <a:p>
              <a:pPr algn="ctr">
                <a:defRPr/>
              </a:pPr>
              <a:r>
                <a:rPr lang="en-US" sz="3600" kern="0" dirty="0">
                  <a:solidFill>
                    <a:srgbClr val="00BCF2"/>
                  </a:solidFill>
                  <a:latin typeface="Segoe UI Light" panose="020B0502040204020203" pitchFamily="34" charset="0"/>
                  <a:ea typeface="Verdana" pitchFamily="34" charset="0"/>
                  <a:cs typeface="Segoe UI Semilight" panose="020B0402040204020203" pitchFamily="34" charset="0"/>
                </a:rPr>
                <a:t>What is Bot ?</a:t>
              </a:r>
            </a:p>
          </p:txBody>
        </p:sp>
        <p:grpSp>
          <p:nvGrpSpPr>
            <p:cNvPr id="44" name="Group 43"/>
            <p:cNvGrpSpPr>
              <a:grpSpLocks noChangeAspect="1"/>
            </p:cNvGrpSpPr>
            <p:nvPr/>
          </p:nvGrpSpPr>
          <p:grpSpPr>
            <a:xfrm>
              <a:off x="3369084" y="4242468"/>
              <a:ext cx="619095" cy="260961"/>
              <a:chOff x="4162638" y="3966882"/>
              <a:chExt cx="509441" cy="484632"/>
            </a:xfrm>
          </p:grpSpPr>
          <p:sp>
            <p:nvSpPr>
              <p:cNvPr id="45" name="Chevron 44"/>
              <p:cNvSpPr/>
              <p:nvPr/>
            </p:nvSpPr>
            <p:spPr bwMode="auto">
              <a:xfrm>
                <a:off x="4162638"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Chevron 45"/>
              <p:cNvSpPr/>
              <p:nvPr/>
            </p:nvSpPr>
            <p:spPr bwMode="auto">
              <a:xfrm>
                <a:off x="4383741" y="3966882"/>
                <a:ext cx="288338" cy="484632"/>
              </a:xfrm>
              <a:prstGeom prst="chevron">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47" name="Straight Connector 46"/>
            <p:cNvCxnSpPr/>
            <p:nvPr/>
          </p:nvCxnSpPr>
          <p:spPr>
            <a:xfrm>
              <a:off x="3248525" y="4716838"/>
              <a:ext cx="7020000" cy="0"/>
            </a:xfrm>
            <a:prstGeom prst="line">
              <a:avLst/>
            </a:prstGeom>
            <a:ln w="28575">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 name="Slide Number Placeholder 1"/>
          <p:cNvSpPr>
            <a:spLocks noGrp="1"/>
          </p:cNvSpPr>
          <p:nvPr>
            <p:ph type="sldNum" sz="quarter" idx="4"/>
          </p:nvPr>
        </p:nvSpPr>
        <p:spPr>
          <a:xfrm>
            <a:off x="9448800" y="6492875"/>
            <a:ext cx="2743200" cy="365125"/>
          </a:xfrm>
        </p:spPr>
        <p:txBody>
          <a:bodyPr/>
          <a:lstStyle/>
          <a:p>
            <a:fld id="{A34B8C21-472C-43AD-8B9F-5964D09AB204}" type="slidenum">
              <a:rPr lang="en-IN" smtClean="0"/>
              <a:pPr/>
              <a:t>8</a:t>
            </a:fld>
            <a:endParaRPr lang="en-IN" dirty="0"/>
          </a:p>
        </p:txBody>
      </p:sp>
      <p:sp>
        <p:nvSpPr>
          <p:cNvPr id="2" name="AutoShape 2" descr="Image result for azure computer vision">
            <a:extLst>
              <a:ext uri="{FF2B5EF4-FFF2-40B4-BE49-F238E27FC236}">
                <a16:creationId xmlns:a16="http://schemas.microsoft.com/office/drawing/2014/main" id="{1FFA44DA-628C-413D-A48C-EB4BA5545A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a16="http://schemas.microsoft.com/office/drawing/2014/main" id="{4434D0E2-2823-4D58-ABC5-6FD28B8C49D5}"/>
              </a:ext>
            </a:extLst>
          </p:cNvPr>
          <p:cNvSpPr txBox="1"/>
          <p:nvPr/>
        </p:nvSpPr>
        <p:spPr>
          <a:xfrm>
            <a:off x="1244338" y="1687398"/>
            <a:ext cx="10001839" cy="646331"/>
          </a:xfrm>
          <a:prstGeom prst="rect">
            <a:avLst/>
          </a:prstGeom>
          <a:noFill/>
        </p:spPr>
        <p:txBody>
          <a:bodyPr wrap="square" rtlCol="0">
            <a:spAutoFit/>
          </a:bodyPr>
          <a:lstStyle/>
          <a:p>
            <a:r>
              <a:rPr lang="en-US" dirty="0"/>
              <a:t>Bots are users embedded inside a communication platform, But the users are not human but software that interact with the external world and help perform their work or day to day activities</a:t>
            </a:r>
            <a:endParaRPr lang="en-IN" dirty="0"/>
          </a:p>
        </p:txBody>
      </p:sp>
      <p:sp>
        <p:nvSpPr>
          <p:cNvPr id="14" name="TextBox 13">
            <a:extLst>
              <a:ext uri="{FF2B5EF4-FFF2-40B4-BE49-F238E27FC236}">
                <a16:creationId xmlns:a16="http://schemas.microsoft.com/office/drawing/2014/main" id="{E790F186-AD40-4A38-A32E-4B0CA56791E9}"/>
              </a:ext>
            </a:extLst>
          </p:cNvPr>
          <p:cNvSpPr txBox="1"/>
          <p:nvPr/>
        </p:nvSpPr>
        <p:spPr>
          <a:xfrm>
            <a:off x="1244337" y="2724834"/>
            <a:ext cx="10001839" cy="738664"/>
          </a:xfrm>
          <a:prstGeom prst="rect">
            <a:avLst/>
          </a:prstGeom>
          <a:noFill/>
        </p:spPr>
        <p:txBody>
          <a:bodyPr wrap="square" rtlCol="0">
            <a:spAutoFit/>
          </a:bodyPr>
          <a:lstStyle/>
          <a:p>
            <a:r>
              <a:rPr lang="en-US" dirty="0"/>
              <a:t>A piece of program that acts like the “</a:t>
            </a:r>
            <a:r>
              <a:rPr lang="en-US" sz="2400" dirty="0">
                <a:solidFill>
                  <a:schemeClr val="accent4"/>
                </a:solidFill>
              </a:rPr>
              <a:t>First Class Citizen</a:t>
            </a:r>
            <a:r>
              <a:rPr lang="en-US" dirty="0"/>
              <a:t>” and provides all support for a particular line of business</a:t>
            </a:r>
            <a:endParaRPr lang="en-IN" dirty="0"/>
          </a:p>
        </p:txBody>
      </p:sp>
      <p:sp>
        <p:nvSpPr>
          <p:cNvPr id="15" name="TextBox 14">
            <a:extLst>
              <a:ext uri="{FF2B5EF4-FFF2-40B4-BE49-F238E27FC236}">
                <a16:creationId xmlns:a16="http://schemas.microsoft.com/office/drawing/2014/main" id="{EFE1E8CE-6278-471B-9D1E-FCAB94894EE4}"/>
              </a:ext>
            </a:extLst>
          </p:cNvPr>
          <p:cNvSpPr txBox="1"/>
          <p:nvPr/>
        </p:nvSpPr>
        <p:spPr>
          <a:xfrm>
            <a:off x="1244336" y="3762270"/>
            <a:ext cx="10001839" cy="369332"/>
          </a:xfrm>
          <a:prstGeom prst="rect">
            <a:avLst/>
          </a:prstGeom>
          <a:noFill/>
        </p:spPr>
        <p:txBody>
          <a:bodyPr wrap="square" rtlCol="0">
            <a:spAutoFit/>
          </a:bodyPr>
          <a:lstStyle/>
          <a:p>
            <a:r>
              <a:rPr lang="en-US" dirty="0"/>
              <a:t>A business shift from Desktop to Web to Mobile App to Message Apps</a:t>
            </a:r>
            <a:endParaRPr lang="en-IN" dirty="0"/>
          </a:p>
        </p:txBody>
      </p:sp>
      <p:sp>
        <p:nvSpPr>
          <p:cNvPr id="16" name="TextBox 15">
            <a:extLst>
              <a:ext uri="{FF2B5EF4-FFF2-40B4-BE49-F238E27FC236}">
                <a16:creationId xmlns:a16="http://schemas.microsoft.com/office/drawing/2014/main" id="{AAAE0B9B-7AD4-44F0-AF77-69C338A9CC04}"/>
              </a:ext>
            </a:extLst>
          </p:cNvPr>
          <p:cNvSpPr txBox="1"/>
          <p:nvPr/>
        </p:nvSpPr>
        <p:spPr>
          <a:xfrm>
            <a:off x="1244335" y="4660280"/>
            <a:ext cx="10001839" cy="369332"/>
          </a:xfrm>
          <a:prstGeom prst="rect">
            <a:avLst/>
          </a:prstGeom>
          <a:noFill/>
        </p:spPr>
        <p:txBody>
          <a:bodyPr wrap="square" rtlCol="0">
            <a:spAutoFit/>
          </a:bodyPr>
          <a:lstStyle/>
          <a:p>
            <a:r>
              <a:rPr lang="en-US" dirty="0"/>
              <a:t>Just another Cross Hair Syndrome Effect ?</a:t>
            </a:r>
            <a:endParaRPr lang="en-IN" dirty="0"/>
          </a:p>
        </p:txBody>
      </p:sp>
      <p:sp>
        <p:nvSpPr>
          <p:cNvPr id="17" name="TextBox 16">
            <a:extLst>
              <a:ext uri="{FF2B5EF4-FFF2-40B4-BE49-F238E27FC236}">
                <a16:creationId xmlns:a16="http://schemas.microsoft.com/office/drawing/2014/main" id="{F383445B-2AFE-401F-88FB-4A3AC3BBE672}"/>
              </a:ext>
            </a:extLst>
          </p:cNvPr>
          <p:cNvSpPr txBox="1"/>
          <p:nvPr/>
        </p:nvSpPr>
        <p:spPr>
          <a:xfrm>
            <a:off x="1462722" y="5684882"/>
            <a:ext cx="10001839" cy="584775"/>
          </a:xfrm>
          <a:prstGeom prst="rect">
            <a:avLst/>
          </a:prstGeom>
          <a:noFill/>
        </p:spPr>
        <p:txBody>
          <a:bodyPr wrap="square" rtlCol="0">
            <a:spAutoFit/>
          </a:bodyPr>
          <a:lstStyle/>
          <a:p>
            <a:pPr algn="ctr"/>
            <a:r>
              <a:rPr lang="en-US" sz="3200" dirty="0"/>
              <a:t>What do you think ?</a:t>
            </a:r>
            <a:endParaRPr lang="en-IN" sz="3200" dirty="0"/>
          </a:p>
        </p:txBody>
      </p:sp>
    </p:spTree>
    <p:extLst>
      <p:ext uri="{BB962C8B-B14F-4D97-AF65-F5344CB8AC3E}">
        <p14:creationId xmlns:p14="http://schemas.microsoft.com/office/powerpoint/2010/main" val="4026345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61" y="173653"/>
            <a:ext cx="11899900" cy="588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22143" y="259506"/>
            <a:ext cx="7614905" cy="904863"/>
          </a:xfrm>
          <a:prstGeom prst="rect">
            <a:avLst/>
          </a:prstGeom>
          <a:noFill/>
        </p:spPr>
        <p:txBody>
          <a:bodyPr wrap="none" lIns="182880" tIns="146304" rIns="182880" bIns="146304" rtlCol="0">
            <a:spAutoFit/>
          </a:bodyPr>
          <a:lstStyle/>
          <a:p>
            <a:pPr algn="ctr">
              <a:lnSpc>
                <a:spcPct val="90000"/>
              </a:lnSpc>
              <a:spcAft>
                <a:spcPts val="600"/>
              </a:spcAft>
            </a:pPr>
            <a:r>
              <a:rPr lang="en-US" sz="4400" dirty="0">
                <a:solidFill>
                  <a:schemeClr val="bg1"/>
                </a:solidFill>
                <a:latin typeface="+mj-lt"/>
              </a:rPr>
              <a:t>App Economy to Bot Economy</a:t>
            </a:r>
          </a:p>
        </p:txBody>
      </p:sp>
      <p:pic>
        <p:nvPicPr>
          <p:cNvPr id="163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67496" y="2675044"/>
            <a:ext cx="982285" cy="986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0191" y="4640137"/>
            <a:ext cx="1355651" cy="1355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7539" y="3703766"/>
            <a:ext cx="1151918" cy="1157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5532" y="1586424"/>
            <a:ext cx="1023938"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5005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5140</TotalTime>
  <Words>996</Words>
  <Application>Microsoft Office PowerPoint</Application>
  <PresentationFormat>Widescreen</PresentationFormat>
  <Paragraphs>247</Paragraphs>
  <Slides>21</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Calibri Light</vt:lpstr>
      <vt:lpstr>Segoe UI</vt:lpstr>
      <vt:lpstr>Segoe UI Light</vt:lpstr>
      <vt:lpstr>Segoe UI Semibold</vt:lpstr>
      <vt:lpstr>Segoe UI Semilight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Madhavi Jha</dc:creator>
  <cp:lastModifiedBy>Madhavi Jha</cp:lastModifiedBy>
  <cp:revision>109</cp:revision>
  <dcterms:created xsi:type="dcterms:W3CDTF">2018-06-04T19:08:48Z</dcterms:created>
  <dcterms:modified xsi:type="dcterms:W3CDTF">2018-06-17T18:01:40Z</dcterms:modified>
</cp:coreProperties>
</file>